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742113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2928" y="11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367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740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29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630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094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305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926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46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251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004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383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4D4A8-77D4-4E27-9019-B49A623B318D}" type="datetimeFigureOut">
              <a:rPr lang="en-US" smtClean="0"/>
              <a:t>1/25/2017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E902D-B467-473E-B2AB-EF966631B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64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89" y="-15552"/>
            <a:ext cx="6926501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24744" y="128464"/>
            <a:ext cx="41044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altLang="cs-CZ" sz="2000" b="1" dirty="0" smtClean="0">
                <a:latin typeface="Calibri" pitchFamily="34" charset="0"/>
              </a:rPr>
              <a:t>University </a:t>
            </a:r>
            <a:r>
              <a:rPr lang="cs-CZ" altLang="cs-CZ" sz="2000" b="1" dirty="0" err="1" smtClean="0">
                <a:latin typeface="Calibri" pitchFamily="34" charset="0"/>
              </a:rPr>
              <a:t>of</a:t>
            </a:r>
            <a:r>
              <a:rPr lang="cs-CZ" altLang="cs-CZ" sz="2000" b="1" dirty="0" smtClean="0">
                <a:latin typeface="Calibri" pitchFamily="34" charset="0"/>
              </a:rPr>
              <a:t> </a:t>
            </a:r>
            <a:r>
              <a:rPr lang="cs-CZ" altLang="cs-CZ" sz="2000" b="1" dirty="0" err="1" smtClean="0">
                <a:latin typeface="Calibri" pitchFamily="34" charset="0"/>
              </a:rPr>
              <a:t>South</a:t>
            </a:r>
            <a:r>
              <a:rPr lang="cs-CZ" altLang="cs-CZ" sz="2000" b="1" dirty="0" smtClean="0">
                <a:latin typeface="Calibri" pitchFamily="34" charset="0"/>
              </a:rPr>
              <a:t> Bohemia in České Budějovice </a:t>
            </a:r>
          </a:p>
          <a:p>
            <a:r>
              <a:rPr lang="en-US" altLang="cs-CZ" sz="2000" b="1" dirty="0" smtClean="0">
                <a:latin typeface="Calibri" pitchFamily="34" charset="0"/>
              </a:rPr>
              <a:t>&amp;</a:t>
            </a:r>
            <a:endParaRPr lang="cs-CZ" altLang="cs-CZ" sz="2000" b="1" dirty="0" smtClean="0">
              <a:latin typeface="Calibri" pitchFamily="34" charset="0"/>
            </a:endParaRPr>
          </a:p>
          <a:p>
            <a:r>
              <a:rPr lang="cs-CZ" altLang="cs-CZ" sz="2000" b="1" dirty="0" smtClean="0">
                <a:latin typeface="Calibri" pitchFamily="34" charset="0"/>
              </a:rPr>
              <a:t>Biology Centre, Czech </a:t>
            </a:r>
            <a:r>
              <a:rPr lang="cs-CZ" altLang="cs-CZ" sz="2000" b="1" dirty="0" err="1" smtClean="0">
                <a:latin typeface="Calibri" pitchFamily="34" charset="0"/>
              </a:rPr>
              <a:t>Academy</a:t>
            </a:r>
            <a:r>
              <a:rPr lang="cs-CZ" altLang="cs-CZ" sz="2000" b="1" dirty="0" smtClean="0">
                <a:latin typeface="Calibri" pitchFamily="34" charset="0"/>
              </a:rPr>
              <a:t> </a:t>
            </a:r>
            <a:r>
              <a:rPr lang="cs-CZ" altLang="cs-CZ" sz="2000" b="1" dirty="0" err="1" smtClean="0">
                <a:latin typeface="Calibri" pitchFamily="34" charset="0"/>
              </a:rPr>
              <a:t>of</a:t>
            </a:r>
            <a:r>
              <a:rPr lang="cs-CZ" altLang="cs-CZ" sz="2000" b="1" dirty="0" smtClean="0">
                <a:latin typeface="Calibri" pitchFamily="34" charset="0"/>
              </a:rPr>
              <a:t> </a:t>
            </a:r>
          </a:p>
          <a:p>
            <a:r>
              <a:rPr lang="cs-CZ" altLang="cs-CZ" sz="2000" b="1" dirty="0" err="1" smtClean="0">
                <a:latin typeface="Calibri" pitchFamily="34" charset="0"/>
              </a:rPr>
              <a:t>Sciences</a:t>
            </a:r>
            <a:endParaRPr lang="en-US" sz="2000" dirty="0"/>
          </a:p>
        </p:txBody>
      </p:sp>
      <p:sp>
        <p:nvSpPr>
          <p:cNvPr id="5" name="Obdélník 4"/>
          <p:cNvSpPr/>
          <p:nvPr/>
        </p:nvSpPr>
        <p:spPr>
          <a:xfrm>
            <a:off x="116632" y="4882323"/>
            <a:ext cx="4891608" cy="3167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cs-CZ" altLang="cs-CZ" sz="3000" b="1" dirty="0" smtClean="0">
                <a:solidFill>
                  <a:srgbClr val="FF0000"/>
                </a:solidFill>
              </a:rPr>
              <a:t>TAF (</a:t>
            </a:r>
            <a:r>
              <a:rPr lang="cs-CZ" altLang="cs-CZ" sz="3000" b="1" dirty="0" err="1" smtClean="0">
                <a:solidFill>
                  <a:srgbClr val="FF0000"/>
                </a:solidFill>
              </a:rPr>
              <a:t>Tenofovir</a:t>
            </a:r>
            <a:r>
              <a:rPr lang="cs-CZ" altLang="cs-CZ" sz="3000" b="1" dirty="0" smtClean="0">
                <a:solidFill>
                  <a:srgbClr val="FF0000"/>
                </a:solidFill>
              </a:rPr>
              <a:t> </a:t>
            </a:r>
            <a:r>
              <a:rPr lang="cs-CZ" altLang="cs-CZ" sz="3000" b="1" dirty="0" err="1" smtClean="0">
                <a:solidFill>
                  <a:srgbClr val="FF0000"/>
                </a:solidFill>
              </a:rPr>
              <a:t>alafenamide</a:t>
            </a:r>
            <a:r>
              <a:rPr lang="cs-CZ" altLang="cs-CZ" sz="3000" b="1" dirty="0" smtClean="0">
                <a:solidFill>
                  <a:srgbClr val="FF0000"/>
                </a:solidFill>
              </a:rPr>
              <a:t>), </a:t>
            </a:r>
            <a:r>
              <a:rPr lang="cs-CZ" altLang="cs-CZ" sz="3000" b="1" dirty="0" err="1" smtClean="0">
                <a:solidFill>
                  <a:srgbClr val="FF0000"/>
                </a:solidFill>
              </a:rPr>
              <a:t>the</a:t>
            </a:r>
            <a:r>
              <a:rPr lang="cs-CZ" altLang="cs-CZ" sz="3000" b="1" dirty="0" smtClean="0">
                <a:solidFill>
                  <a:srgbClr val="FF0000"/>
                </a:solidFill>
              </a:rPr>
              <a:t> </a:t>
            </a:r>
            <a:r>
              <a:rPr lang="cs-CZ" altLang="cs-CZ" sz="3000" b="1" dirty="0" err="1" smtClean="0">
                <a:solidFill>
                  <a:srgbClr val="FF0000"/>
                </a:solidFill>
              </a:rPr>
              <a:t>successor</a:t>
            </a:r>
            <a:r>
              <a:rPr lang="cs-CZ" altLang="cs-CZ" sz="3000" b="1" dirty="0" smtClean="0">
                <a:solidFill>
                  <a:srgbClr val="FF0000"/>
                </a:solidFill>
              </a:rPr>
              <a:t> </a:t>
            </a:r>
            <a:r>
              <a:rPr lang="cs-CZ" altLang="cs-CZ" sz="3000" b="1" dirty="0" err="1" smtClean="0">
                <a:solidFill>
                  <a:srgbClr val="FF0000"/>
                </a:solidFill>
              </a:rPr>
              <a:t>of</a:t>
            </a:r>
            <a:r>
              <a:rPr lang="cs-CZ" altLang="cs-CZ" sz="3000" b="1" dirty="0" smtClean="0">
                <a:solidFill>
                  <a:srgbClr val="FF0000"/>
                </a:solidFill>
              </a:rPr>
              <a:t> TDF (</a:t>
            </a:r>
            <a:r>
              <a:rPr lang="cs-CZ" altLang="cs-CZ" sz="3000" b="1" dirty="0" err="1" smtClean="0">
                <a:solidFill>
                  <a:srgbClr val="FF0000"/>
                </a:solidFill>
              </a:rPr>
              <a:t>Tenofovir</a:t>
            </a:r>
            <a:r>
              <a:rPr lang="cs-CZ" altLang="cs-CZ" sz="3000" b="1" dirty="0" smtClean="0">
                <a:solidFill>
                  <a:srgbClr val="FF0000"/>
                </a:solidFill>
              </a:rPr>
              <a:t> </a:t>
            </a:r>
            <a:r>
              <a:rPr lang="cs-CZ" altLang="cs-CZ" sz="3000" b="1" dirty="0" err="1" smtClean="0">
                <a:solidFill>
                  <a:srgbClr val="FF0000"/>
                </a:solidFill>
              </a:rPr>
              <a:t>disoproxil</a:t>
            </a:r>
            <a:r>
              <a:rPr lang="cs-CZ" altLang="cs-CZ" sz="3000" b="1" dirty="0" smtClean="0">
                <a:solidFill>
                  <a:srgbClr val="FF0000"/>
                </a:solidFill>
              </a:rPr>
              <a:t> </a:t>
            </a:r>
            <a:r>
              <a:rPr lang="cs-CZ" altLang="cs-CZ" sz="3000" b="1" dirty="0" err="1" smtClean="0">
                <a:solidFill>
                  <a:srgbClr val="FF0000"/>
                </a:solidFill>
              </a:rPr>
              <a:t>fumarate</a:t>
            </a:r>
            <a:r>
              <a:rPr lang="cs-CZ" altLang="cs-CZ" sz="3000" b="1" dirty="0" smtClean="0">
                <a:solidFill>
                  <a:srgbClr val="FF0000"/>
                </a:solidFill>
              </a:rPr>
              <a:t>)</a:t>
            </a:r>
            <a:endParaRPr lang="cs-CZ" altLang="cs-CZ" sz="30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</a:pPr>
            <a:endParaRPr lang="cs-CZ" altLang="cs-CZ" sz="1200" b="1" dirty="0" smtClean="0">
              <a:latin typeface="Calibri" pitchFamily="34" charset="0"/>
            </a:endParaRPr>
          </a:p>
          <a:p>
            <a:pPr>
              <a:lnSpc>
                <a:spcPct val="90000"/>
              </a:lnSpc>
            </a:pPr>
            <a:r>
              <a:rPr lang="cs-CZ" altLang="cs-CZ" b="1" dirty="0" smtClean="0">
                <a:latin typeface="Calibri" pitchFamily="34" charset="0"/>
              </a:rPr>
              <a:t>on </a:t>
            </a:r>
            <a:r>
              <a:rPr lang="cs-CZ" altLang="cs-CZ" b="1" dirty="0" err="1" smtClean="0">
                <a:latin typeface="Calibri" pitchFamily="34" charset="0"/>
              </a:rPr>
              <a:t>Wednesday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solidFill>
                  <a:srgbClr val="0070C0"/>
                </a:solidFill>
                <a:latin typeface="Calibri" pitchFamily="34" charset="0"/>
              </a:rPr>
              <a:t>February</a:t>
            </a:r>
            <a:r>
              <a:rPr lang="cs-CZ" altLang="cs-CZ" b="1" dirty="0" smtClean="0">
                <a:solidFill>
                  <a:srgbClr val="0070C0"/>
                </a:solidFill>
                <a:latin typeface="Calibri" pitchFamily="34" charset="0"/>
              </a:rPr>
              <a:t> 1st, 2017 </a:t>
            </a:r>
            <a:r>
              <a:rPr lang="cs-CZ" altLang="cs-CZ" b="1" dirty="0" err="1" smtClean="0">
                <a:solidFill>
                  <a:srgbClr val="0070C0"/>
                </a:solidFill>
                <a:latin typeface="Calibri" pitchFamily="34" charset="0"/>
              </a:rPr>
              <a:t>at</a:t>
            </a:r>
            <a:r>
              <a:rPr lang="cs-CZ" altLang="cs-CZ" b="1" dirty="0" smtClean="0">
                <a:solidFill>
                  <a:srgbClr val="0070C0"/>
                </a:solidFill>
                <a:latin typeface="Calibri" pitchFamily="34" charset="0"/>
              </a:rPr>
              <a:t> 10:00AM </a:t>
            </a:r>
          </a:p>
          <a:p>
            <a:pPr>
              <a:lnSpc>
                <a:spcPct val="90000"/>
              </a:lnSpc>
            </a:pPr>
            <a:r>
              <a:rPr lang="cs-CZ" altLang="cs-CZ" b="1" dirty="0" smtClean="0">
                <a:latin typeface="Calibri" pitchFamily="34" charset="0"/>
              </a:rPr>
              <a:t>in </a:t>
            </a:r>
            <a:r>
              <a:rPr lang="cs-CZ" altLang="cs-CZ" b="1" dirty="0" err="1" smtClean="0">
                <a:latin typeface="Calibri" pitchFamily="34" charset="0"/>
              </a:rPr>
              <a:t>the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seminar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room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at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the</a:t>
            </a:r>
            <a:r>
              <a:rPr lang="cs-CZ" altLang="cs-CZ" b="1" dirty="0" smtClean="0">
                <a:latin typeface="Calibri" pitchFamily="34" charset="0"/>
              </a:rPr>
              <a:t> Institute </a:t>
            </a:r>
            <a:r>
              <a:rPr lang="cs-CZ" altLang="cs-CZ" b="1" dirty="0" err="1" smtClean="0">
                <a:latin typeface="Calibri" pitchFamily="34" charset="0"/>
              </a:rPr>
              <a:t>of</a:t>
            </a:r>
            <a:r>
              <a:rPr lang="cs-CZ" altLang="cs-CZ" b="1" dirty="0" smtClean="0">
                <a:latin typeface="Calibri" pitchFamily="34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cs-CZ" altLang="cs-CZ" b="1" dirty="0" smtClean="0">
                <a:latin typeface="Calibri" pitchFamily="34" charset="0"/>
              </a:rPr>
              <a:t>Parasitology (</a:t>
            </a:r>
            <a:r>
              <a:rPr lang="cs-CZ" altLang="cs-CZ" b="1" dirty="0" smtClean="0">
                <a:solidFill>
                  <a:srgbClr val="0070C0"/>
                </a:solidFill>
                <a:latin typeface="Calibri" pitchFamily="34" charset="0"/>
              </a:rPr>
              <a:t>PARU II</a:t>
            </a:r>
            <a:r>
              <a:rPr lang="cs-CZ" altLang="cs-CZ" b="1" dirty="0" smtClean="0">
                <a:latin typeface="Calibri" pitchFamily="34" charset="0"/>
              </a:rPr>
              <a:t>)</a:t>
            </a:r>
          </a:p>
          <a:p>
            <a:pPr>
              <a:lnSpc>
                <a:spcPct val="90000"/>
              </a:lnSpc>
            </a:pPr>
            <a:r>
              <a:rPr lang="cs-CZ" b="1" dirty="0" err="1" smtClean="0">
                <a:latin typeface="Calibri" pitchFamily="34" charset="0"/>
              </a:rPr>
              <a:t>Contact</a:t>
            </a:r>
            <a:r>
              <a:rPr lang="cs-CZ" b="1" dirty="0" smtClean="0">
                <a:latin typeface="Calibri" pitchFamily="34" charset="0"/>
              </a:rPr>
              <a:t>: Libor </a:t>
            </a:r>
            <a:r>
              <a:rPr lang="cs-CZ" b="1" dirty="0" err="1" smtClean="0">
                <a:latin typeface="Calibri" pitchFamily="34" charset="0"/>
              </a:rPr>
              <a:t>Grubhoffer</a:t>
            </a:r>
            <a:endParaRPr lang="cs-CZ" b="1" dirty="0" smtClean="0">
              <a:latin typeface="Calibri" pitchFamily="34" charset="0"/>
            </a:endParaRPr>
          </a:p>
          <a:p>
            <a:pPr>
              <a:lnSpc>
                <a:spcPct val="90000"/>
              </a:lnSpc>
            </a:pPr>
            <a:r>
              <a:rPr lang="cs-CZ" b="1" dirty="0" smtClean="0">
                <a:latin typeface="Calibri" pitchFamily="34" charset="0"/>
              </a:rPr>
              <a:t>(5456, liborex@paru.cas.cz)</a:t>
            </a:r>
            <a:endParaRPr lang="en-US" dirty="0"/>
          </a:p>
        </p:txBody>
      </p:sp>
      <p:sp>
        <p:nvSpPr>
          <p:cNvPr id="6" name="Obdélník 5"/>
          <p:cNvSpPr/>
          <p:nvPr/>
        </p:nvSpPr>
        <p:spPr>
          <a:xfrm>
            <a:off x="116632" y="1858397"/>
            <a:ext cx="49053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altLang="cs-CZ" b="1" dirty="0" smtClean="0">
                <a:latin typeface="Calibri" pitchFamily="34" charset="0"/>
              </a:rPr>
              <a:t>are </a:t>
            </a:r>
            <a:r>
              <a:rPr lang="cs-CZ" altLang="cs-CZ" b="1" dirty="0" err="1" smtClean="0">
                <a:latin typeface="Calibri" pitchFamily="34" charset="0"/>
              </a:rPr>
              <a:t>inviting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you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cordially</a:t>
            </a:r>
            <a:r>
              <a:rPr lang="cs-CZ" altLang="cs-CZ" b="1" dirty="0" smtClean="0">
                <a:latin typeface="Calibri" pitchFamily="34" charset="0"/>
              </a:rPr>
              <a:t> to </a:t>
            </a:r>
            <a:r>
              <a:rPr lang="cs-CZ" altLang="cs-CZ" b="1" dirty="0" err="1" smtClean="0">
                <a:latin typeface="Calibri" pitchFamily="34" charset="0"/>
              </a:rPr>
              <a:t>attend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the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lecture</a:t>
            </a:r>
            <a:r>
              <a:rPr lang="cs-CZ" altLang="cs-CZ" b="1" dirty="0" smtClean="0">
                <a:latin typeface="Calibri" pitchFamily="34" charset="0"/>
              </a:rPr>
              <a:t>  </a:t>
            </a:r>
            <a:r>
              <a:rPr lang="cs-CZ" altLang="cs-CZ" b="1" dirty="0" err="1" smtClean="0">
                <a:latin typeface="Calibri" pitchFamily="34" charset="0"/>
              </a:rPr>
              <a:t>given</a:t>
            </a:r>
            <a:r>
              <a:rPr lang="cs-CZ" altLang="cs-CZ" b="1" dirty="0" smtClean="0">
                <a:latin typeface="Calibri" pitchFamily="34" charset="0"/>
              </a:rPr>
              <a:t> by </a:t>
            </a:r>
            <a:r>
              <a:rPr lang="cs-CZ" altLang="cs-CZ" b="1" dirty="0" err="1" smtClean="0">
                <a:latin typeface="Calibri" pitchFamily="34" charset="0"/>
              </a:rPr>
              <a:t>the</a:t>
            </a:r>
            <a:r>
              <a:rPr lang="cs-CZ" altLang="cs-CZ" b="1" dirty="0" smtClean="0">
                <a:latin typeface="Calibri" pitchFamily="34" charset="0"/>
              </a:rPr>
              <a:t> most </a:t>
            </a:r>
            <a:r>
              <a:rPr lang="cs-CZ" altLang="cs-CZ" b="1" dirty="0" err="1" smtClean="0">
                <a:latin typeface="Calibri" pitchFamily="34" charset="0"/>
              </a:rPr>
              <a:t>esteemed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guest</a:t>
            </a:r>
            <a:r>
              <a:rPr lang="cs-CZ" altLang="cs-CZ" b="1" dirty="0" smtClean="0">
                <a:latin typeface="Calibri" pitchFamily="34" charset="0"/>
              </a:rPr>
              <a:t>:</a:t>
            </a:r>
            <a:endParaRPr 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169114"/>
            <a:ext cx="778396" cy="7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32" y="992560"/>
            <a:ext cx="778396" cy="760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121568" y="2611459"/>
            <a:ext cx="4891608" cy="2197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altLang="cs-CZ" sz="2400" b="1" dirty="0" err="1" smtClean="0">
                <a:solidFill>
                  <a:srgbClr val="0070C0"/>
                </a:solidFill>
                <a:latin typeface="Calibri" pitchFamily="34" charset="0"/>
              </a:rPr>
              <a:t>Professor</a:t>
            </a:r>
            <a:r>
              <a:rPr lang="cs-CZ" altLang="cs-CZ" sz="2400" b="1" dirty="0" smtClean="0">
                <a:solidFill>
                  <a:srgbClr val="0070C0"/>
                </a:solidFill>
                <a:latin typeface="Calibri" pitchFamily="34" charset="0"/>
              </a:rPr>
              <a:t> Erik De </a:t>
            </a:r>
            <a:r>
              <a:rPr lang="cs-CZ" altLang="cs-CZ" sz="2400" b="1" dirty="0" err="1" smtClean="0">
                <a:solidFill>
                  <a:srgbClr val="0070C0"/>
                </a:solidFill>
                <a:latin typeface="Calibri" pitchFamily="34" charset="0"/>
              </a:rPr>
              <a:t>Clercq</a:t>
            </a:r>
            <a:r>
              <a:rPr lang="cs-CZ" altLang="cs-CZ" sz="2400" b="1" dirty="0" smtClean="0">
                <a:solidFill>
                  <a:srgbClr val="0070C0"/>
                </a:solidFill>
                <a:latin typeface="Calibri" pitchFamily="34" charset="0"/>
              </a:rPr>
              <a:t>, D.M., Ph.D.</a:t>
            </a:r>
          </a:p>
          <a:p>
            <a:pPr>
              <a:lnSpc>
                <a:spcPct val="90000"/>
              </a:lnSpc>
            </a:pPr>
            <a:r>
              <a:rPr lang="cs-CZ" altLang="cs-CZ" sz="2000" b="1" dirty="0" smtClean="0">
                <a:latin typeface="Calibri" pitchFamily="34" charset="0"/>
              </a:rPr>
              <a:t> </a:t>
            </a:r>
            <a:endParaRPr lang="cs-CZ" altLang="cs-CZ" sz="1200" b="1" dirty="0" smtClean="0">
              <a:latin typeface="Calibri" pitchFamily="34" charset="0"/>
            </a:endParaRPr>
          </a:p>
          <a:p>
            <a:pPr>
              <a:lnSpc>
                <a:spcPct val="90000"/>
              </a:lnSpc>
            </a:pPr>
            <a:r>
              <a:rPr lang="cs-CZ" altLang="cs-CZ" b="1" dirty="0" smtClean="0">
                <a:latin typeface="Calibri" pitchFamily="34" charset="0"/>
              </a:rPr>
              <a:t>(</a:t>
            </a:r>
            <a:r>
              <a:rPr lang="cs-CZ" altLang="cs-CZ" b="1" dirty="0" err="1" smtClean="0">
                <a:latin typeface="Calibri" pitchFamily="34" charset="0"/>
              </a:rPr>
              <a:t>Rega</a:t>
            </a:r>
            <a:r>
              <a:rPr lang="cs-CZ" altLang="cs-CZ" b="1" dirty="0" smtClean="0">
                <a:latin typeface="Calibri" pitchFamily="34" charset="0"/>
              </a:rPr>
              <a:t> Institute </a:t>
            </a:r>
            <a:r>
              <a:rPr lang="cs-CZ" altLang="cs-CZ" b="1" dirty="0" err="1" smtClean="0">
                <a:latin typeface="Calibri" pitchFamily="34" charset="0"/>
              </a:rPr>
              <a:t>for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Medical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Research</a:t>
            </a:r>
            <a:r>
              <a:rPr lang="cs-CZ" altLang="cs-CZ" b="1" dirty="0" smtClean="0">
                <a:latin typeface="Calibri" pitchFamily="34" charset="0"/>
              </a:rPr>
              <a:t>, </a:t>
            </a:r>
            <a:r>
              <a:rPr lang="cs-CZ" altLang="cs-CZ" b="1" dirty="0" err="1" smtClean="0">
                <a:latin typeface="Calibri" pitchFamily="34" charset="0"/>
              </a:rPr>
              <a:t>Catholic</a:t>
            </a:r>
            <a:r>
              <a:rPr lang="cs-CZ" altLang="cs-CZ" b="1" dirty="0" smtClean="0">
                <a:latin typeface="Calibri" pitchFamily="34" charset="0"/>
              </a:rPr>
              <a:t> University, </a:t>
            </a:r>
            <a:r>
              <a:rPr lang="cs-CZ" altLang="cs-CZ" b="1" dirty="0" err="1" smtClean="0">
                <a:latin typeface="Calibri" pitchFamily="34" charset="0"/>
              </a:rPr>
              <a:t>Leuven</a:t>
            </a:r>
            <a:r>
              <a:rPr lang="cs-CZ" altLang="cs-CZ" b="1" dirty="0" smtClean="0">
                <a:latin typeface="Calibri" pitchFamily="34" charset="0"/>
              </a:rPr>
              <a:t>, </a:t>
            </a:r>
            <a:r>
              <a:rPr lang="cs-CZ" altLang="cs-CZ" b="1" dirty="0" err="1" smtClean="0">
                <a:latin typeface="Calibri" pitchFamily="34" charset="0"/>
              </a:rPr>
              <a:t>Belgium</a:t>
            </a:r>
            <a:r>
              <a:rPr lang="cs-CZ" altLang="cs-CZ" b="1" dirty="0" smtClean="0">
                <a:latin typeface="Calibri" pitchFamily="34" charset="0"/>
              </a:rPr>
              <a:t>; </a:t>
            </a:r>
            <a:r>
              <a:rPr lang="cs-CZ" altLang="cs-CZ" b="1" dirty="0" err="1" smtClean="0">
                <a:latin typeface="Calibri" pitchFamily="34" charset="0"/>
              </a:rPr>
              <a:t>visiting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Professor</a:t>
            </a:r>
            <a:r>
              <a:rPr lang="cs-CZ" altLang="cs-CZ" b="1" dirty="0" smtClean="0">
                <a:latin typeface="Calibri" pitchFamily="34" charset="0"/>
              </a:rPr>
              <a:t> and </a:t>
            </a:r>
            <a:r>
              <a:rPr lang="cs-CZ" altLang="cs-CZ" b="1" dirty="0" err="1" smtClean="0">
                <a:latin typeface="Calibri" pitchFamily="34" charset="0"/>
              </a:rPr>
              <a:t>Doctor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i="1" dirty="0" smtClean="0">
                <a:latin typeface="Calibri" pitchFamily="34" charset="0"/>
              </a:rPr>
              <a:t>honoris causa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of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the</a:t>
            </a:r>
            <a:r>
              <a:rPr lang="cs-CZ" altLang="cs-CZ" b="1" dirty="0" smtClean="0">
                <a:latin typeface="Calibri" pitchFamily="34" charset="0"/>
              </a:rPr>
              <a:t> University </a:t>
            </a:r>
            <a:r>
              <a:rPr lang="cs-CZ" altLang="cs-CZ" b="1" dirty="0" err="1" smtClean="0">
                <a:latin typeface="Calibri" pitchFamily="34" charset="0"/>
              </a:rPr>
              <a:t>of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South</a:t>
            </a:r>
            <a:r>
              <a:rPr lang="cs-CZ" altLang="cs-CZ" b="1" dirty="0" smtClean="0">
                <a:latin typeface="Calibri" pitchFamily="34" charset="0"/>
              </a:rPr>
              <a:t> Bohemia; </a:t>
            </a:r>
            <a:r>
              <a:rPr lang="cs-CZ" altLang="cs-CZ" b="1" dirty="0" err="1" smtClean="0">
                <a:latin typeface="Calibri" pitchFamily="34" charset="0"/>
              </a:rPr>
              <a:t>lifelong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workmate</a:t>
            </a:r>
            <a:r>
              <a:rPr lang="cs-CZ" altLang="cs-CZ" b="1" dirty="0" smtClean="0">
                <a:latin typeface="Calibri" pitchFamily="34" charset="0"/>
              </a:rPr>
              <a:t> and </a:t>
            </a:r>
            <a:r>
              <a:rPr lang="cs-CZ" altLang="cs-CZ" b="1" dirty="0" err="1" smtClean="0">
                <a:latin typeface="Calibri" pitchFamily="34" charset="0"/>
              </a:rPr>
              <a:t>friend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of</a:t>
            </a:r>
            <a:r>
              <a:rPr lang="cs-CZ" altLang="cs-CZ" b="1" dirty="0" smtClean="0">
                <a:latin typeface="Calibri" pitchFamily="34" charset="0"/>
              </a:rPr>
              <a:t> Prof. Antonín Holý , </a:t>
            </a:r>
            <a:r>
              <a:rPr lang="cs-CZ" altLang="cs-CZ" b="1" dirty="0" err="1" smtClean="0">
                <a:latin typeface="Calibri" pitchFamily="34" charset="0"/>
              </a:rPr>
              <a:t>both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having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the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outstanding</a:t>
            </a:r>
            <a:r>
              <a:rPr lang="cs-CZ" altLang="cs-CZ" b="1" dirty="0" smtClean="0">
                <a:latin typeface="Calibri" pitchFamily="34" charset="0"/>
              </a:rPr>
              <a:t> merit </a:t>
            </a:r>
            <a:r>
              <a:rPr lang="cs-CZ" altLang="cs-CZ" b="1" dirty="0" err="1" smtClean="0">
                <a:latin typeface="Calibri" pitchFamily="34" charset="0"/>
              </a:rPr>
              <a:t>achieved</a:t>
            </a:r>
            <a:r>
              <a:rPr lang="cs-CZ" altLang="cs-CZ" b="1" dirty="0" smtClean="0">
                <a:latin typeface="Calibri" pitchFamily="34" charset="0"/>
              </a:rPr>
              <a:t> in </a:t>
            </a:r>
            <a:r>
              <a:rPr lang="cs-CZ" altLang="cs-CZ" b="1" dirty="0" err="1" smtClean="0">
                <a:latin typeface="Calibri" pitchFamily="34" charset="0"/>
              </a:rPr>
              <a:t>modern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antiviral</a:t>
            </a:r>
            <a:r>
              <a:rPr lang="cs-CZ" altLang="cs-CZ" b="1" dirty="0" smtClean="0">
                <a:latin typeface="Calibri" pitchFamily="34" charset="0"/>
              </a:rPr>
              <a:t> </a:t>
            </a:r>
            <a:r>
              <a:rPr lang="cs-CZ" altLang="cs-CZ" b="1" dirty="0" err="1" smtClean="0">
                <a:latin typeface="Calibri" pitchFamily="34" charset="0"/>
              </a:rPr>
              <a:t>research</a:t>
            </a:r>
            <a:r>
              <a:rPr lang="cs-CZ" altLang="cs-CZ" b="1" dirty="0" smtClean="0">
                <a:latin typeface="Calibri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873547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</TotalTime>
  <Words>132</Words>
  <Application>Microsoft Office PowerPoint</Application>
  <PresentationFormat>A4 (210 x 297 mm)</PresentationFormat>
  <Paragraphs>15</Paragraphs>
  <Slides>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4" baseType="lpstr">
      <vt:lpstr>Arial</vt:lpstr>
      <vt:lpstr>Calibri</vt:lpstr>
      <vt:lpstr>Motiv systému Office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x</dc:creator>
  <cp:lastModifiedBy>xx</cp:lastModifiedBy>
  <cp:revision>7</cp:revision>
  <cp:lastPrinted>2017-01-25T08:38:11Z</cp:lastPrinted>
  <dcterms:created xsi:type="dcterms:W3CDTF">2017-01-24T07:57:24Z</dcterms:created>
  <dcterms:modified xsi:type="dcterms:W3CDTF">2017-01-25T14:33:16Z</dcterms:modified>
</cp:coreProperties>
</file>