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7" r:id="rId5"/>
    <p:sldId id="260" r:id="rId6"/>
    <p:sldId id="261" r:id="rId7"/>
    <p:sldId id="263" r:id="rId8"/>
    <p:sldId id="262" r:id="rId9"/>
    <p:sldId id="278" r:id="rId10"/>
    <p:sldId id="265" r:id="rId11"/>
    <p:sldId id="266" r:id="rId12"/>
    <p:sldId id="267" r:id="rId13"/>
    <p:sldId id="276" r:id="rId14"/>
    <p:sldId id="268" r:id="rId15"/>
    <p:sldId id="269" r:id="rId16"/>
    <p:sldId id="270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6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EBF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2" y="432"/>
      </p:cViewPr>
      <p:guideLst>
        <p:guide pos="3840"/>
        <p:guide orient="horz" pos="61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katerina.homrova\AppData\Local\Temp\BC-Tabulka-vykonu-2018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katerina.homrova\AppData\Local\Temp\BC-Tabulka-vykonu-2018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 smtClean="0"/>
              <a:t>ROZPOČET</a:t>
            </a:r>
            <a:r>
              <a:rPr lang="cs-CZ" baseline="0" dirty="0" smtClean="0"/>
              <a:t> ÚSTAVU (v mil.)</a:t>
            </a:r>
            <a:endParaRPr lang="cs-CZ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rgbClr val="009999"/>
            </a:solidFill>
            <a:ln>
              <a:noFill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2017</c:v>
                </c:pt>
                <c:pt idx="2">
                  <c:v>2016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153</c:v>
                </c:pt>
                <c:pt idx="1">
                  <c:v>131</c:v>
                </c:pt>
                <c:pt idx="2">
                  <c:v>111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Režie</c:v>
                </c:pt>
              </c:strCache>
            </c:strRef>
          </c:tx>
          <c:spPr>
            <a:solidFill>
              <a:srgbClr val="EBF1E9"/>
            </a:solidFill>
            <a:ln>
              <a:noFill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2017</c:v>
                </c:pt>
                <c:pt idx="2">
                  <c:v>2016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50</c:v>
                </c:pt>
                <c:pt idx="1">
                  <c:v>48</c:v>
                </c:pt>
                <c:pt idx="2">
                  <c:v>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67163952"/>
        <c:axId val="983423968"/>
      </c:barChart>
      <c:catAx>
        <c:axId val="86716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cs-CZ"/>
          </a:p>
        </c:txPr>
        <c:crossAx val="983423968"/>
        <c:crosses val="autoZero"/>
        <c:auto val="1"/>
        <c:lblAlgn val="ctr"/>
        <c:lblOffset val="100"/>
        <c:noMultiLvlLbl val="0"/>
      </c:catAx>
      <c:valAx>
        <c:axId val="983423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67163952"/>
        <c:crosses val="autoZero"/>
        <c:crossBetween val="between"/>
      </c:valAx>
      <c:spPr>
        <a:noFill/>
        <a:ln>
          <a:noFill/>
        </a:ln>
        <a:effectLst>
          <a:innerShdw blurRad="114300">
            <a:prstClr val="black"/>
          </a:innerShdw>
        </a:effectLst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>
      <a:outerShdw blurRad="63500" sx="102000" sy="102000" algn="ctr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 smtClean="0"/>
              <a:t>Přehled počtu dokladů PAÚ</a:t>
            </a:r>
            <a:endParaRPr lang="cs-CZ" dirty="0"/>
          </a:p>
        </c:rich>
      </c:tx>
      <c:layout>
        <c:manualLayout>
          <c:xMode val="edge"/>
          <c:yMode val="edge"/>
          <c:x val="0.14010037325173247"/>
          <c:y val="2.47922106908437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009999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invertIfNegative val="0"/>
          <c:cat>
            <c:strRef>
              <c:f>List1!$A$2</c:f>
              <c:strCache>
                <c:ptCount val="1"/>
                <c:pt idx="0">
                  <c:v>Počet dokladů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3300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rgbClr val="009999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invertIfNegative val="0"/>
          <c:cat>
            <c:strRef>
              <c:f>List1!$A$2</c:f>
              <c:strCache>
                <c:ptCount val="1"/>
                <c:pt idx="0">
                  <c:v>Počet dokladů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3450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009999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</c:spPr>
          <c:invertIfNegative val="0"/>
          <c:dPt>
            <c:idx val="0"/>
            <c:invertIfNegative val="0"/>
            <c:bubble3D val="0"/>
            <c:spPr>
              <a:solidFill>
                <a:srgbClr val="009999"/>
              </a:solidFill>
              <a:ln w="12700" cap="flat" cmpd="sng" algn="ctr">
                <a:noFill/>
                <a:prstDash val="solid"/>
                <a:miter lim="800000"/>
              </a:ln>
              <a:effectLst/>
              <a:scene3d>
                <a:camera prst="orthographicFront"/>
                <a:lightRig rig="threePt" dir="t"/>
              </a:scene3d>
              <a:sp3d prstMaterial="metal">
                <a:bevelT w="88900" h="88900"/>
              </a:sp3d>
            </c:spPr>
          </c:dPt>
          <c:cat>
            <c:strRef>
              <c:f>List1!$A$2</c:f>
              <c:strCache>
                <c:ptCount val="1"/>
                <c:pt idx="0">
                  <c:v>Počet dokladů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3750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rgbClr val="009999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invertIfNegative val="0"/>
          <c:cat>
            <c:strRef>
              <c:f>List1!$A$2</c:f>
              <c:strCache>
                <c:ptCount val="1"/>
                <c:pt idx="0">
                  <c:v>Počet dokladů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3900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83417440"/>
        <c:axId val="983418528"/>
      </c:barChart>
      <c:catAx>
        <c:axId val="9834174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83418528"/>
        <c:crosses val="autoZero"/>
        <c:auto val="1"/>
        <c:lblAlgn val="ctr"/>
        <c:lblOffset val="100"/>
        <c:noMultiLvlLbl val="0"/>
      </c:catAx>
      <c:valAx>
        <c:axId val="983418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83417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>
      <a:outerShdw blurRad="63500" sx="102000" sy="102000" algn="ctr" rotWithShape="0">
        <a:prstClr val="black">
          <a:alpha val="40000"/>
        </a:prstClr>
      </a:outerShdw>
      <a:softEdge rad="12700"/>
    </a:effectLst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561847988077497"/>
          <c:y val="0.11604095563139932"/>
          <c:w val="0.76983199365704291"/>
          <c:h val="0.67918088737201365"/>
        </c:manualLayout>
      </c:layout>
      <c:scatterChart>
        <c:scatterStyle val="lineMarker"/>
        <c:varyColors val="0"/>
        <c:ser>
          <c:idx val="0"/>
          <c:order val="0"/>
          <c:tx>
            <c:strRef>
              <c:f>'[BC-Tabulka-vykonu-2018.xls]Porovnani BC'!$C$66</c:f>
              <c:strCache>
                <c:ptCount val="1"/>
                <c:pt idx="0">
                  <c:v>ENTU</c:v>
                </c:pt>
              </c:strCache>
            </c:strRef>
          </c:tx>
          <c:spPr>
            <a:ln w="25400">
              <a:solidFill>
                <a:srgbClr val="00FF0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FF00"/>
              </a:solidFill>
              <a:ln>
                <a:solidFill>
                  <a:srgbClr val="00FF00"/>
                </a:solidFill>
                <a:prstDash val="solid"/>
              </a:ln>
            </c:spPr>
          </c:marker>
          <c:xVal>
            <c:numRef>
              <c:f>'[BC-Tabulka-vykonu-2018.xls]Porovnani BC'!$D$1:$Q$1</c:f>
              <c:numCache>
                <c:formatCode>General</c:formatCode>
                <c:ptCount val="14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  <c:pt idx="13">
                  <c:v>2004</c:v>
                </c:pt>
              </c:numCache>
            </c:numRef>
          </c:xVal>
          <c:yVal>
            <c:numRef>
              <c:f>'[BC-Tabulka-vykonu-2018.xls]Porovnani BC'!$D$66:$Q$66</c:f>
              <c:numCache>
                <c:formatCode>0.0</c:formatCode>
                <c:ptCount val="14"/>
                <c:pt idx="0">
                  <c:v>5.6939559627604552</c:v>
                </c:pt>
                <c:pt idx="1">
                  <c:v>7.7264049268668202</c:v>
                </c:pt>
                <c:pt idx="2">
                  <c:v>6.9776573883803472</c:v>
                </c:pt>
                <c:pt idx="3">
                  <c:v>5.114350797266515</c:v>
                </c:pt>
                <c:pt idx="4">
                  <c:v>6.9072747747747751</c:v>
                </c:pt>
                <c:pt idx="5">
                  <c:v>8.0980037576326911</c:v>
                </c:pt>
                <c:pt idx="6">
                  <c:v>5.708337236533958</c:v>
                </c:pt>
                <c:pt idx="7">
                  <c:v>4.2402436053593187</c:v>
                </c:pt>
                <c:pt idx="8">
                  <c:v>4.2546370506068243</c:v>
                </c:pt>
                <c:pt idx="9">
                  <c:v>3.7554443927408099</c:v>
                </c:pt>
                <c:pt idx="10">
                  <c:v>4.6858435681965096</c:v>
                </c:pt>
                <c:pt idx="11">
                  <c:v>4.2916312056737596</c:v>
                </c:pt>
                <c:pt idx="12">
                  <c:v>3.5549614395886895</c:v>
                </c:pt>
                <c:pt idx="13">
                  <c:v>2.663686274509804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'[BC-Tabulka-vykonu-2018.xls]Porovnani BC'!$C$67</c:f>
              <c:strCache>
                <c:ptCount val="1"/>
                <c:pt idx="0">
                  <c:v>HBU</c:v>
                </c:pt>
              </c:strCache>
            </c:strRef>
          </c:tx>
          <c:spPr>
            <a:ln w="25400">
              <a:solidFill>
                <a:srgbClr val="0000FF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xVal>
            <c:numRef>
              <c:f>'[BC-Tabulka-vykonu-2018.xls]Porovnani BC'!$D$1:$Q$1</c:f>
              <c:numCache>
                <c:formatCode>General</c:formatCode>
                <c:ptCount val="14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  <c:pt idx="13">
                  <c:v>2004</c:v>
                </c:pt>
              </c:numCache>
            </c:numRef>
          </c:xVal>
          <c:yVal>
            <c:numRef>
              <c:f>'[BC-Tabulka-vykonu-2018.xls]Porovnani BC'!$D$67:$Q$67</c:f>
              <c:numCache>
                <c:formatCode>0.0</c:formatCode>
                <c:ptCount val="14"/>
                <c:pt idx="0">
                  <c:v>8.4711360634081885</c:v>
                </c:pt>
                <c:pt idx="1">
                  <c:v>5.7596768528275382</c:v>
                </c:pt>
                <c:pt idx="2">
                  <c:v>3.7398213621138816</c:v>
                </c:pt>
                <c:pt idx="3">
                  <c:v>3.6204479469099962</c:v>
                </c:pt>
                <c:pt idx="4">
                  <c:v>3.8756756756756756</c:v>
                </c:pt>
                <c:pt idx="5">
                  <c:v>3.4569579288025891</c:v>
                </c:pt>
                <c:pt idx="6">
                  <c:v>3.1331223628691984</c:v>
                </c:pt>
                <c:pt idx="7">
                  <c:v>2.9425327510917034</c:v>
                </c:pt>
                <c:pt idx="8">
                  <c:v>3.859033816425121</c:v>
                </c:pt>
                <c:pt idx="9">
                  <c:v>3.0872463768115943</c:v>
                </c:pt>
                <c:pt idx="10">
                  <c:v>3.4767219917012446</c:v>
                </c:pt>
                <c:pt idx="11">
                  <c:v>2.0091346153846152</c:v>
                </c:pt>
                <c:pt idx="12">
                  <c:v>3.0862130177514793</c:v>
                </c:pt>
                <c:pt idx="13">
                  <c:v>1.372077922077922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'[BC-Tabulka-vykonu-2018.xls]Porovnani BC'!$C$68</c:f>
              <c:strCache>
                <c:ptCount val="1"/>
                <c:pt idx="0">
                  <c:v>PAU</c:v>
                </c:pt>
              </c:strCache>
            </c:strRef>
          </c:tx>
          <c:spPr>
            <a:ln w="25400">
              <a:solidFill>
                <a:srgbClr val="00000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'[BC-Tabulka-vykonu-2018.xls]Porovnani BC'!$D$1:$Q$1</c:f>
              <c:numCache>
                <c:formatCode>General</c:formatCode>
                <c:ptCount val="14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  <c:pt idx="13">
                  <c:v>2004</c:v>
                </c:pt>
              </c:numCache>
            </c:numRef>
          </c:xVal>
          <c:yVal>
            <c:numRef>
              <c:f>'[BC-Tabulka-vykonu-2018.xls]Porovnani BC'!$D$68:$Q$68</c:f>
              <c:numCache>
                <c:formatCode>0.0</c:formatCode>
                <c:ptCount val="14"/>
                <c:pt idx="0">
                  <c:v>7.9704522613065327</c:v>
                </c:pt>
                <c:pt idx="1">
                  <c:v>10.156855395541527</c:v>
                </c:pt>
                <c:pt idx="2">
                  <c:v>12.961634928007431</c:v>
                </c:pt>
                <c:pt idx="3">
                  <c:v>6.7699297893681036</c:v>
                </c:pt>
                <c:pt idx="4">
                  <c:v>10.559433719433718</c:v>
                </c:pt>
                <c:pt idx="5">
                  <c:v>9.470208333333332</c:v>
                </c:pt>
                <c:pt idx="6">
                  <c:v>10.123497267759562</c:v>
                </c:pt>
                <c:pt idx="7">
                  <c:v>10.080460365853661</c:v>
                </c:pt>
                <c:pt idx="8">
                  <c:v>7.9655799373040761</c:v>
                </c:pt>
                <c:pt idx="9">
                  <c:v>8.7629999999999999</c:v>
                </c:pt>
                <c:pt idx="10">
                  <c:v>5.1195471698113213</c:v>
                </c:pt>
                <c:pt idx="11">
                  <c:v>8.7006938775510196</c:v>
                </c:pt>
                <c:pt idx="12">
                  <c:v>4.9614919354838705</c:v>
                </c:pt>
                <c:pt idx="13">
                  <c:v>4.4131111111111112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'[BC-Tabulka-vykonu-2018.xls]Porovnani BC'!$C$69</c:f>
              <c:strCache>
                <c:ptCount val="1"/>
                <c:pt idx="0">
                  <c:v>UMBR</c:v>
                </c:pt>
              </c:strCache>
            </c:strRef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FFFF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xVal>
            <c:numRef>
              <c:f>'[BC-Tabulka-vykonu-2018.xls]Porovnani BC'!$D$1:$Q$1</c:f>
              <c:numCache>
                <c:formatCode>General</c:formatCode>
                <c:ptCount val="14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  <c:pt idx="13">
                  <c:v>2004</c:v>
                </c:pt>
              </c:numCache>
            </c:numRef>
          </c:xVal>
          <c:yVal>
            <c:numRef>
              <c:f>'[BC-Tabulka-vykonu-2018.xls]Porovnani BC'!$D$69:$Q$69</c:f>
              <c:numCache>
                <c:formatCode>0.0</c:formatCode>
                <c:ptCount val="14"/>
                <c:pt idx="0">
                  <c:v>5.1311146120519888</c:v>
                </c:pt>
                <c:pt idx="1">
                  <c:v>7.5266216216216222</c:v>
                </c:pt>
                <c:pt idx="2">
                  <c:v>7.0378915962207866</c:v>
                </c:pt>
                <c:pt idx="3">
                  <c:v>4.6455846077947704</c:v>
                </c:pt>
                <c:pt idx="4">
                  <c:v>6.1248621553884712</c:v>
                </c:pt>
                <c:pt idx="5">
                  <c:v>6.477744360902256</c:v>
                </c:pt>
                <c:pt idx="6">
                  <c:v>4.1481882098431591</c:v>
                </c:pt>
                <c:pt idx="7">
                  <c:v>4.9777997039960535</c:v>
                </c:pt>
                <c:pt idx="8">
                  <c:v>3.8957206099360557</c:v>
                </c:pt>
                <c:pt idx="9">
                  <c:v>3.9429124334784711</c:v>
                </c:pt>
                <c:pt idx="10">
                  <c:v>3.7629146275149536</c:v>
                </c:pt>
                <c:pt idx="11">
                  <c:v>4.3269786250722131</c:v>
                </c:pt>
                <c:pt idx="12">
                  <c:v>3.4883720930232558</c:v>
                </c:pt>
                <c:pt idx="13">
                  <c:v>2.1627906976744189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'[BC-Tabulka-vykonu-2018.xls]Porovnani BC'!$C$70</c:f>
              <c:strCache>
                <c:ptCount val="1"/>
                <c:pt idx="0">
                  <c:v>UPB</c:v>
                </c:pt>
              </c:strCache>
            </c:strRef>
          </c:tx>
          <c:spPr>
            <a:ln w="25400">
              <a:solidFill>
                <a:srgbClr val="993366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993366"/>
              </a:solidFill>
              <a:ln>
                <a:solidFill>
                  <a:srgbClr val="993366"/>
                </a:solidFill>
                <a:prstDash val="solid"/>
              </a:ln>
            </c:spPr>
          </c:marker>
          <c:xVal>
            <c:numRef>
              <c:f>'[BC-Tabulka-vykonu-2018.xls]Porovnani BC'!$D$1:$Q$1</c:f>
              <c:numCache>
                <c:formatCode>General</c:formatCode>
                <c:ptCount val="14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  <c:pt idx="13">
                  <c:v>2004</c:v>
                </c:pt>
              </c:numCache>
            </c:numRef>
          </c:xVal>
          <c:yVal>
            <c:numRef>
              <c:f>'[BC-Tabulka-vykonu-2018.xls]Porovnani BC'!$D$70:$Q$70</c:f>
              <c:numCache>
                <c:formatCode>0.0</c:formatCode>
                <c:ptCount val="14"/>
                <c:pt idx="0">
                  <c:v>7.2741915422885572</c:v>
                </c:pt>
                <c:pt idx="1">
                  <c:v>5.0439313203078742</c:v>
                </c:pt>
                <c:pt idx="2">
                  <c:v>8.8771488469601678</c:v>
                </c:pt>
                <c:pt idx="3">
                  <c:v>5.7099003322259128</c:v>
                </c:pt>
                <c:pt idx="4">
                  <c:v>6.1642948717948718</c:v>
                </c:pt>
                <c:pt idx="5">
                  <c:v>4.4703821656050957</c:v>
                </c:pt>
                <c:pt idx="6">
                  <c:v>2.3262992125984252</c:v>
                </c:pt>
                <c:pt idx="7">
                  <c:v>2.486814404432133</c:v>
                </c:pt>
                <c:pt idx="8">
                  <c:v>3.3543973941368082</c:v>
                </c:pt>
                <c:pt idx="9">
                  <c:v>2.271400132714001</c:v>
                </c:pt>
                <c:pt idx="10">
                  <c:v>1.1223021582733812</c:v>
                </c:pt>
                <c:pt idx="11">
                  <c:v>1.0553237410071943</c:v>
                </c:pt>
                <c:pt idx="12">
                  <c:v>1.3205369127516777</c:v>
                </c:pt>
                <c:pt idx="13">
                  <c:v>1.213758389261745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7162320"/>
        <c:axId val="867170480"/>
      </c:scatterChart>
      <c:valAx>
        <c:axId val="867162320"/>
        <c:scaling>
          <c:orientation val="minMax"/>
          <c:min val="2004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Rok</a:t>
                </a:r>
              </a:p>
            </c:rich>
          </c:tx>
          <c:layout>
            <c:manualLayout>
              <c:xMode val="edge"/>
              <c:yMode val="edge"/>
              <c:x val="0.53073764216972874"/>
              <c:y val="0.90102389078498291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867170480"/>
        <c:crosses val="autoZero"/>
        <c:crossBetween val="midCat"/>
        <c:majorUnit val="1"/>
      </c:valAx>
      <c:valAx>
        <c:axId val="867170480"/>
        <c:scaling>
          <c:orientation val="minMax"/>
          <c:max val="13"/>
          <c:min val="0"/>
        </c:scaling>
        <c:delete val="0"/>
        <c:axPos val="l"/>
        <c:majorGridlines>
          <c:spPr>
            <a:ln>
              <a:prstDash val="lg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IF body na jeden (100%)     úvazek vědeckého pracovníka </a:t>
                </a:r>
              </a:p>
            </c:rich>
          </c:tx>
          <c:layout>
            <c:manualLayout>
              <c:xMode val="edge"/>
              <c:yMode val="edge"/>
              <c:x val="1.0246062992125986E-2"/>
              <c:y val="0.13651877133105803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867162320"/>
        <c:crosses val="autoZero"/>
        <c:crossBetween val="midCat"/>
        <c:minorUnit val="1"/>
      </c:valAx>
      <c:spPr>
        <a:noFill/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3932291666666666"/>
          <c:y val="1.7064846416382253E-2"/>
          <c:w val="0.76432291666666663"/>
          <c:h val="8.191126279863481E-2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6"/>
      </a:solidFill>
      <a:prstDash val="solid"/>
      <a:miter lim="800000"/>
    </a:ln>
    <a:effectLst>
      <a:outerShdw blurRad="50800" dist="38100" algn="l" rotWithShape="0">
        <a:prstClr val="black">
          <a:alpha val="40000"/>
        </a:prst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cs-CZ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756971784776901"/>
          <c:y val="0.10559006211180125"/>
          <c:w val="0.75620160761154853"/>
          <c:h val="0.704970013116892"/>
        </c:manualLayout>
      </c:layout>
      <c:scatterChart>
        <c:scatterStyle val="lineMarker"/>
        <c:varyColors val="0"/>
        <c:ser>
          <c:idx val="0"/>
          <c:order val="0"/>
          <c:tx>
            <c:strRef>
              <c:f>'[BC-Tabulka-vykonu-2018.xls]Porovnani BC'!$C$72</c:f>
              <c:strCache>
                <c:ptCount val="1"/>
                <c:pt idx="0">
                  <c:v>ENTU</c:v>
                </c:pt>
              </c:strCache>
            </c:strRef>
          </c:tx>
          <c:spPr>
            <a:ln w="25400">
              <a:solidFill>
                <a:srgbClr val="00FF0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FF00"/>
              </a:solidFill>
              <a:ln>
                <a:solidFill>
                  <a:srgbClr val="00FF00"/>
                </a:solidFill>
                <a:prstDash val="solid"/>
              </a:ln>
            </c:spPr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BC'!$D$72:$P$72</c:f>
              <c:numCache>
                <c:formatCode>0</c:formatCode>
                <c:ptCount val="13"/>
                <c:pt idx="0">
                  <c:v>409.09836065573768</c:v>
                </c:pt>
                <c:pt idx="1">
                  <c:v>282.64102564102564</c:v>
                </c:pt>
                <c:pt idx="2">
                  <c:v>281.22627737226276</c:v>
                </c:pt>
                <c:pt idx="3">
                  <c:v>388.40625</c:v>
                </c:pt>
                <c:pt idx="4">
                  <c:v>308.74193548387098</c:v>
                </c:pt>
                <c:pt idx="5">
                  <c:v>354.4240740740741</c:v>
                </c:pt>
                <c:pt idx="6">
                  <c:v>446.50714285714287</c:v>
                </c:pt>
                <c:pt idx="7">
                  <c:v>518.36578947368423</c:v>
                </c:pt>
                <c:pt idx="8">
                  <c:v>592.12934210526316</c:v>
                </c:pt>
                <c:pt idx="9">
                  <c:v>526.13150684931509</c:v>
                </c:pt>
                <c:pt idx="10">
                  <c:v>480.97560975609758</c:v>
                </c:pt>
                <c:pt idx="11">
                  <c:v>584.9859154929577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'[BC-Tabulka-vykonu-2018.xls]Porovnani BC'!$C$73</c:f>
              <c:strCache>
                <c:ptCount val="1"/>
                <c:pt idx="0">
                  <c:v>HBU</c:v>
                </c:pt>
              </c:strCache>
            </c:strRef>
          </c:tx>
          <c:spPr>
            <a:ln w="25400">
              <a:solidFill>
                <a:srgbClr val="0000FF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BC'!$D$73:$P$73</c:f>
              <c:numCache>
                <c:formatCode>0</c:formatCode>
                <c:ptCount val="13"/>
                <c:pt idx="0">
                  <c:v>309.26666666666665</c:v>
                </c:pt>
                <c:pt idx="1">
                  <c:v>435.4375</c:v>
                </c:pt>
                <c:pt idx="2">
                  <c:v>381.27027027027026</c:v>
                </c:pt>
                <c:pt idx="3">
                  <c:v>436.38235294117646</c:v>
                </c:pt>
                <c:pt idx="4">
                  <c:v>457.25</c:v>
                </c:pt>
                <c:pt idx="5">
                  <c:v>524.97812499999998</c:v>
                </c:pt>
                <c:pt idx="6">
                  <c:v>442.22571428571428</c:v>
                </c:pt>
                <c:pt idx="7">
                  <c:v>501.11843750000003</c:v>
                </c:pt>
                <c:pt idx="8">
                  <c:v>456.56853658536591</c:v>
                </c:pt>
                <c:pt idx="9">
                  <c:v>473.35171428571431</c:v>
                </c:pt>
                <c:pt idx="10">
                  <c:v>547.92307692307691</c:v>
                </c:pt>
                <c:pt idx="11">
                  <c:v>494.81818181818181</c:v>
                </c:pt>
                <c:pt idx="12">
                  <c:v>554.92307692307691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'[BC-Tabulka-vykonu-2018.xls]Porovnani BC'!$C$74</c:f>
              <c:strCache>
                <c:ptCount val="1"/>
                <c:pt idx="0">
                  <c:v>PAU</c:v>
                </c:pt>
              </c:strCache>
            </c:strRef>
          </c:tx>
          <c:spPr>
            <a:ln w="25400">
              <a:solidFill>
                <a:srgbClr val="000000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BC'!$D$74:$P$74</c:f>
              <c:numCache>
                <c:formatCode>0</c:formatCode>
                <c:ptCount val="13"/>
                <c:pt idx="0">
                  <c:v>307.8943661971831</c:v>
                </c:pt>
                <c:pt idx="1">
                  <c:v>207.16666666666666</c:v>
                </c:pt>
                <c:pt idx="2">
                  <c:v>208.77852348993289</c:v>
                </c:pt>
                <c:pt idx="3">
                  <c:v>259.70940170940173</c:v>
                </c:pt>
                <c:pt idx="4">
                  <c:v>264.27350427350427</c:v>
                </c:pt>
                <c:pt idx="5">
                  <c:v>261.00666666666666</c:v>
                </c:pt>
                <c:pt idx="6">
                  <c:v>266.79302521008401</c:v>
                </c:pt>
                <c:pt idx="7">
                  <c:v>362.63320388349518</c:v>
                </c:pt>
                <c:pt idx="8">
                  <c:v>375.45343434343431</c:v>
                </c:pt>
                <c:pt idx="9">
                  <c:v>303.91699029126215</c:v>
                </c:pt>
                <c:pt idx="10">
                  <c:v>365.80722891566268</c:v>
                </c:pt>
                <c:pt idx="11">
                  <c:v>337.70408163265307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'[BC-Tabulka-vykonu-2018.xls]Porovnani BC'!$C$75</c:f>
              <c:strCache>
                <c:ptCount val="1"/>
                <c:pt idx="0">
                  <c:v>UMBR</c:v>
                </c:pt>
              </c:strCache>
            </c:strRef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FFFF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BC'!$D$75:$P$75</c:f>
              <c:numCache>
                <c:formatCode>0</c:formatCode>
                <c:ptCount val="13"/>
                <c:pt idx="0">
                  <c:v>533.70270270270271</c:v>
                </c:pt>
                <c:pt idx="1">
                  <c:v>599.95238095238096</c:v>
                </c:pt>
                <c:pt idx="2">
                  <c:v>515.0526315789474</c:v>
                </c:pt>
                <c:pt idx="3">
                  <c:v>663.72413793103453</c:v>
                </c:pt>
                <c:pt idx="4">
                  <c:v>557</c:v>
                </c:pt>
                <c:pt idx="5">
                  <c:v>692.42500000000007</c:v>
                </c:pt>
                <c:pt idx="6">
                  <c:v>674.43206896551715</c:v>
                </c:pt>
                <c:pt idx="7">
                  <c:v>672.87387096774194</c:v>
                </c:pt>
                <c:pt idx="8">
                  <c:v>700.23090909090911</c:v>
                </c:pt>
                <c:pt idx="9">
                  <c:v>834.43359999999996</c:v>
                </c:pt>
                <c:pt idx="10">
                  <c:v>705.14285714285711</c:v>
                </c:pt>
                <c:pt idx="11">
                  <c:v>942.73913043478262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'[BC-Tabulka-vykonu-2018.xls]Porovnani BC'!$C$76</c:f>
              <c:strCache>
                <c:ptCount val="1"/>
                <c:pt idx="0">
                  <c:v>UPB</c:v>
                </c:pt>
              </c:strCache>
            </c:strRef>
          </c:tx>
          <c:spPr>
            <a:ln w="25400">
              <a:solidFill>
                <a:srgbClr val="993366"/>
              </a:solidFill>
              <a:prstDash val="solid"/>
            </a:ln>
          </c:spPr>
          <c:marker>
            <c:symbol val="circle"/>
            <c:size val="7"/>
            <c:spPr>
              <a:solidFill>
                <a:srgbClr val="993366"/>
              </a:solidFill>
              <a:ln>
                <a:solidFill>
                  <a:srgbClr val="993366"/>
                </a:solidFill>
                <a:prstDash val="solid"/>
              </a:ln>
            </c:spPr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BC'!$D$76:$P$76</c:f>
              <c:numCache>
                <c:formatCode>0</c:formatCode>
                <c:ptCount val="13"/>
                <c:pt idx="0">
                  <c:v>441.20512820512823</c:v>
                </c:pt>
                <c:pt idx="1">
                  <c:v>589.24242424242425</c:v>
                </c:pt>
                <c:pt idx="2">
                  <c:v>263.2962962962963</c:v>
                </c:pt>
                <c:pt idx="3">
                  <c:v>346.05405405405406</c:v>
                </c:pt>
                <c:pt idx="4">
                  <c:v>344.91891891891891</c:v>
                </c:pt>
                <c:pt idx="5">
                  <c:v>397.59090909090907</c:v>
                </c:pt>
                <c:pt idx="6">
                  <c:v>481.51851851851853</c:v>
                </c:pt>
                <c:pt idx="7">
                  <c:v>529.59423076923076</c:v>
                </c:pt>
                <c:pt idx="8">
                  <c:v>509.02000000000004</c:v>
                </c:pt>
                <c:pt idx="9">
                  <c:v>652.10952380952381</c:v>
                </c:pt>
                <c:pt idx="10">
                  <c:v>842.8</c:v>
                </c:pt>
                <c:pt idx="11">
                  <c:v>1091.6153846153845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'[BC-Tabulka-vykonu-2018.xls]Porovnani BC'!$C$77</c:f>
              <c:strCache>
                <c:ptCount val="1"/>
                <c:pt idx="0">
                  <c:v>BC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'[BC-Tabulka-vykonu-2018.xls]Porovnani BC'!$D$1:$P$1</c:f>
              <c:numCache>
                <c:formatCode>General</c:formatCode>
                <c:ptCount val="1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  <c:pt idx="3">
                  <c:v>2014</c:v>
                </c:pt>
                <c:pt idx="4">
                  <c:v>2013</c:v>
                </c:pt>
                <c:pt idx="5">
                  <c:v>2012</c:v>
                </c:pt>
                <c:pt idx="6">
                  <c:v>2011</c:v>
                </c:pt>
                <c:pt idx="7">
                  <c:v>2010</c:v>
                </c:pt>
                <c:pt idx="8">
                  <c:v>2009</c:v>
                </c:pt>
                <c:pt idx="9">
                  <c:v>2008</c:v>
                </c:pt>
                <c:pt idx="10">
                  <c:v>2007</c:v>
                </c:pt>
                <c:pt idx="11">
                  <c:v>2006</c:v>
                </c:pt>
                <c:pt idx="12">
                  <c:v>2005</c:v>
                </c:pt>
              </c:numCache>
            </c:numRef>
          </c:xVal>
          <c:yVal>
            <c:numRef>
              <c:f>'[BC-Tabulka-vykonu-2018.xls]Porovnani BC'!$D$77:$P$77</c:f>
              <c:numCache>
                <c:formatCode>0</c:formatCode>
                <c:ptCount val="13"/>
                <c:pt idx="0">
                  <c:v>530.52048192771076</c:v>
                </c:pt>
                <c:pt idx="1">
                  <c:v>465.79865771812081</c:v>
                </c:pt>
                <c:pt idx="2">
                  <c:v>366.77108433734941</c:v>
                </c:pt>
                <c:pt idx="3">
                  <c:v>458.95207667731631</c:v>
                </c:pt>
                <c:pt idx="4">
                  <c:v>412.64756446991402</c:v>
                </c:pt>
                <c:pt idx="5">
                  <c:v>473.72897196261675</c:v>
                </c:pt>
                <c:pt idx="6">
                  <c:v>504.84353741496591</c:v>
                </c:pt>
                <c:pt idx="7">
                  <c:v>566.67097014925378</c:v>
                </c:pt>
                <c:pt idx="8">
                  <c:v>608.91397849462362</c:v>
                </c:pt>
                <c:pt idx="9">
                  <c:v>598.15953307392988</c:v>
                </c:pt>
                <c:pt idx="10">
                  <c:v>674.89316239316236</c:v>
                </c:pt>
                <c:pt idx="11">
                  <c:v>672.45378151260491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7157968"/>
        <c:axId val="867171024"/>
      </c:scatterChart>
      <c:valAx>
        <c:axId val="867157968"/>
        <c:scaling>
          <c:orientation val="minMax"/>
          <c:max val="2018"/>
          <c:min val="2005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Rok</a:t>
                </a:r>
              </a:p>
            </c:rich>
          </c:tx>
          <c:layout>
            <c:manualLayout>
              <c:xMode val="edge"/>
              <c:yMode val="edge"/>
              <c:x val="0.53783341535433071"/>
              <c:y val="0.90993919238356069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867171024"/>
        <c:crosses val="autoZero"/>
        <c:crossBetween val="midCat"/>
        <c:majorUnit val="1"/>
      </c:valAx>
      <c:valAx>
        <c:axId val="867171024"/>
        <c:scaling>
          <c:orientation val="minMax"/>
          <c:min val="200"/>
        </c:scaling>
        <c:delete val="0"/>
        <c:axPos val="l"/>
        <c:majorGridlines>
          <c:spPr>
            <a:ln>
              <a:prstDash val="lg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Cena IF publikace </a:t>
                </a:r>
              </a:p>
              <a:p>
                <a:pPr>
                  <a:defRPr/>
                </a:pPr>
                <a:r>
                  <a:rPr lang="cs-CZ"/>
                  <a:t>(tis. Kč institucion. prost. / ks) .</a:t>
                </a:r>
              </a:p>
            </c:rich>
          </c:tx>
          <c:layout>
            <c:manualLayout>
              <c:xMode val="edge"/>
              <c:yMode val="edge"/>
              <c:x val="1.0225010936132983E-2"/>
              <c:y val="0.1770189595865734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867157968"/>
        <c:crosses val="autoZero"/>
        <c:crossBetween val="midCat"/>
        <c:majorUnit val="200"/>
        <c:minorUnit val="100"/>
      </c:valAx>
      <c:spPr>
        <a:noFill/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4713541666666666"/>
          <c:y val="1.5527950310559006E-2"/>
          <c:w val="0.75911458333333337"/>
          <c:h val="7.4534161490683232E-2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6"/>
      </a:solidFill>
      <a:prstDash val="solid"/>
      <a:miter lim="800000"/>
    </a:ln>
    <a:effectLst>
      <a:outerShdw blurRad="50800" dist="38100" algn="l" rotWithShape="0">
        <a:prstClr val="black">
          <a:alpha val="40000"/>
        </a:prst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cs-CZ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0.90886</cdr:x>
      <cdr:y>0.04091</cdr:y>
    </cdr:from>
    <cdr:to>
      <cdr:x>0.99325</cdr:x>
      <cdr:y>0.92189</cdr:y>
    </cdr:to>
    <cdr:sp macro="" textlink="">
      <cdr:nvSpPr>
        <cdr:cNvPr id="4963330" name="TextBox 5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6200000" flipH="1">
          <a:off x="5735882" y="1042217"/>
          <a:ext cx="2467051" cy="6181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vert="vert270" wrap="square" lIns="0" tIns="46800" rIns="90000" bIns="4680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en-US" sz="1200" b="0" i="0" u="none" strike="noStrike" baseline="0" dirty="0">
            <a:solidFill>
              <a:srgbClr val="000000"/>
            </a:solidFill>
            <a:latin typeface="Arial"/>
            <a:cs typeface="Arial"/>
          </a:endParaRPr>
        </a:p>
        <a:p xmlns:a="http://schemas.openxmlformats.org/drawingml/2006/main">
          <a:pPr algn="ctr" rtl="0">
            <a:defRPr sz="1000"/>
          </a:pP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Number of IF points per one 100% scientific contract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0.90886</cdr:x>
      <cdr:y>0.0775</cdr:y>
    </cdr:from>
    <cdr:to>
      <cdr:x>0.9935</cdr:x>
      <cdr:y>0.93195</cdr:y>
    </cdr:to>
    <cdr:sp macro="" textlink="">
      <cdr:nvSpPr>
        <cdr:cNvPr id="4964355" name="TextBox 5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6200000" flipH="1">
          <a:off x="5655920" y="1246033"/>
          <a:ext cx="2628783" cy="61992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vert="vert270" wrap="square" lIns="0" tIns="46800" rIns="90000" bIns="4680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en-US" sz="1200" b="0" i="0" u="none" strike="noStrike" baseline="0" dirty="0">
            <a:solidFill>
              <a:srgbClr val="000000"/>
            </a:solidFill>
            <a:latin typeface="Arial"/>
            <a:cs typeface="Arial"/>
          </a:endParaRPr>
        </a:p>
        <a:p xmlns:a="http://schemas.openxmlformats.org/drawingml/2006/main">
          <a:pPr algn="ctr" rtl="0">
            <a:defRPr sz="1000"/>
          </a:pP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Average cost of 1 IF paper - Institutional budged (10 </a:t>
          </a:r>
          <a:r>
            <a:rPr lang="en-US" sz="1200" b="0" i="0" u="none" strike="noStrike" baseline="30000" dirty="0">
              <a:solidFill>
                <a:srgbClr val="000000"/>
              </a:solidFill>
              <a:latin typeface="Arial"/>
              <a:cs typeface="Arial"/>
            </a:rPr>
            <a:t>3</a:t>
          </a: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 CZK/paper)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06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3460"/>
            <a:ext cx="10515600" cy="1325563"/>
          </a:xfrm>
        </p:spPr>
        <p:txBody>
          <a:bodyPr>
            <a:normAutofit/>
          </a:bodyPr>
          <a:lstStyle>
            <a:lvl1pPr algn="ctr">
              <a:defRPr sz="4000" b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5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 smtClean="0"/>
              <a:t>Kliknutím lze upravit styly předlohy textu.</a:t>
            </a:r>
          </a:p>
          <a:p>
            <a:pPr lvl="0"/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7.12.2019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fld id="{AFB8902F-FAAD-4682-A5F6-62F5BF3F12D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44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549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33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88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06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81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435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288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027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770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C6CF9-D35A-46E0-8549-472A271AA340}" type="datetimeFigureOut">
              <a:rPr lang="cs-CZ" smtClean="0"/>
              <a:t>15.01.2019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8902F-FAAD-4682-A5F6-62F5BF3F1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152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93713"/>
            <a:ext cx="12192000" cy="76358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altLang="en-US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Novoroční </a:t>
            </a:r>
            <a:r>
              <a:rPr lang="cs-CZ" altLang="en-US" sz="32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setkání</a:t>
            </a:r>
            <a:r>
              <a:rPr lang="en-US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7. ledna 2019</a:t>
            </a:r>
            <a:endParaRPr lang="cs-CZ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jula\Documents\Jula\Fotky-smes\Panama-dendrobat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422" y="1257300"/>
            <a:ext cx="8605157" cy="537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89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4929" y="161918"/>
            <a:ext cx="11813721" cy="1325563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WERE </a:t>
            </a:r>
            <a:r>
              <a:rPr lang="en-US" sz="36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PRETTY </a:t>
            </a:r>
            <a:r>
              <a:rPr lang="cs-CZ" sz="36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SUCCESFULL WITH FUNDING!!</a:t>
            </a:r>
            <a:endParaRPr lang="cs-CZ" sz="3600" b="1" dirty="0">
              <a:solidFill>
                <a:srgbClr val="0099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51807" y="1545660"/>
            <a:ext cx="10888386" cy="5215640"/>
          </a:xfrm>
        </p:spPr>
        <p:txBody>
          <a:bodyPr numCol="2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None/>
              <a:defRPr/>
            </a:pPr>
            <a:r>
              <a:rPr lang="cs-CZ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14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ew</a:t>
            </a:r>
            <a:r>
              <a:rPr lang="en-US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starting</a:t>
            </a:r>
            <a:r>
              <a:rPr lang="cs-CZ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 (14</a:t>
            </a:r>
            <a:r>
              <a:rPr lang="cs-CZ" sz="14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GAČR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(8):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1" lang="cs-CZ" alt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kumimoji="1" lang="cs-CZ" altLang="en-US" sz="1400" u="sng" dirty="0">
                <a:latin typeface="Arial" panose="020B0604020202020204" pitchFamily="34" charset="0"/>
                <a:cs typeface="Arial" panose="020B0604020202020204" pitchFamily="34" charset="0"/>
              </a:rPr>
              <a:t>Standardní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kumimoji="1" lang="cs-CZ" alt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P. Kopáček, M.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Kotsyfakis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Kolísko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J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Štefka, A. Zíková,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Scholz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1" lang="cs-CZ" alt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kumimoji="1" lang="cs-CZ" altLang="en-US" sz="1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Juniorské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: T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Korytář, A. L</a:t>
            </a:r>
            <a:r>
              <a:rPr kumimoji="1" lang="az-Cyrl-A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ӧ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vy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1" lang="cs-CZ" alt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kumimoji="1" lang="cs-CZ" altLang="en-US" sz="1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EXPRO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: T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kumimoji="1" lang="cs-CZ" alt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Scholz</a:t>
            </a:r>
            <a:r>
              <a:rPr kumimoji="1"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(!)</a:t>
            </a:r>
            <a:endParaRPr kumimoji="1" lang="cs-CZ" alt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kumimoji="1" lang="cs-CZ" alt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altLang="cs-CZ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Extending into</a:t>
            </a:r>
            <a:r>
              <a:rPr lang="cs-CZ" altLang="cs-CZ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 (35):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FJEP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M. Kolísko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GAČR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18x: O.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Hajdušek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H.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Hashimi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D. Modrý, A. Zíková, R.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Rego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B. Sak, D. Sojka, M. Soldánová, R. Šíma, A. Faltýnková, M. Kolísko, L.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Grubhoffer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M.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Kváč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A. Zíková, A. Horák, J. Lukeš, P. Kopáček, M. Oborník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HFSP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K. Jirků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Horizon</a:t>
            </a: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2020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A.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Holzer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INTERREG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D. Růžek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MOORE </a:t>
            </a:r>
            <a:r>
              <a:rPr lang="cs-CZ" alt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Foundation</a:t>
            </a: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alt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Diplonemid</a:t>
            </a: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II)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J. Lukeš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MSM AV ČR (2)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A. B.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Torrijos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J.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Perner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Terminated in</a:t>
            </a:r>
            <a:r>
              <a:rPr lang="cs-CZ" sz="14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2018 (14):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GAČR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(5) – M. Oborník (2), T.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Scholz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J. </a:t>
            </a:r>
            <a:r>
              <a:rPr kumimoji="1" lang="cs-CZ" alt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Lukeš,I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Fiala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FP7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Antidote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P. Kopáček, L.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Grubhoffer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O. </a:t>
            </a:r>
            <a:r>
              <a:rPr kumimoji="1" lang="cs-CZ" alt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Hajdušek</a:t>
            </a:r>
            <a:endParaRPr kumimoji="1" lang="cs-CZ" alt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endParaRPr kumimoji="1" lang="cs-CZ" alt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None/>
              <a:defRPr/>
            </a:pPr>
            <a:endParaRPr kumimoji="1" lang="cs-CZ" alt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None/>
              <a:defRPr/>
            </a:pP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None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Inter Excellence: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T.Scholz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J. Štefka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COEVOTICK: A.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Cabezas-Cruz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MZE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ZEMĚ: L.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Grubhoffer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TAČR –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J.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Nebesářová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AV ČR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Postdok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O.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Flegontova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ERC CZ: J. Lukeš 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(!)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Czech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BioImaging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J. </a:t>
            </a:r>
            <a:r>
              <a:rPr lang="cs-CZ" alt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Nebesářová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(!)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OPVVV CZ-BI: J.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Nebesářová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(!)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OPVVV: M. Oborník, M. Kolísko, P. Kopáček, J. Lukeš,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None/>
            </a:pP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	Z. Paris, A. Zíková, O.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Hajdušek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M. </a:t>
            </a:r>
            <a:r>
              <a:rPr lang="cs-CZ" alt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Kotsyfakis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(!)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MŠMT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Inter Excellence (3): M.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Kváč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P. Sojková, L.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Grubhoffer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MZČR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AZV: D. Růžek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AVČR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Postdok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M.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Palus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TAČR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– Centra kompetence: J.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Nebesářová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</a:pP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AV ČR 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Postdok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J. Černý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MSM AV </a:t>
            </a:r>
            <a:r>
              <a:rPr kumimoji="1" lang="cs-CZ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ČR –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J. Černý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TAČR </a:t>
            </a:r>
            <a:r>
              <a:rPr kumimoji="1" lang="cs-CZ" alt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Gamma</a:t>
            </a:r>
            <a:r>
              <a:rPr kumimoji="1" lang="cs-CZ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(3</a:t>
            </a:r>
            <a:r>
              <a:rPr kumimoji="1" lang="cs-CZ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–</a:t>
            </a:r>
            <a:r>
              <a:rPr kumimoji="1" lang="cs-CZ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Holzer</a:t>
            </a:r>
            <a:r>
              <a:rPr kumimoji="1" lang="cs-CZ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P. Kopáček, R. </a:t>
            </a:r>
            <a:r>
              <a:rPr kumimoji="1" lang="cs-CZ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Rego</a:t>
            </a: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AV 21 ROZE (4</a:t>
            </a:r>
            <a:r>
              <a:rPr lang="cs-CZ" alt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–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J. Štefka, Mil. Jirků, V. H</a:t>
            </a:r>
            <a:r>
              <a:rPr lang="az-Cyrl-A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ӧ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nig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J. </a:t>
            </a:r>
            <a:r>
              <a:rPr lang="cs-CZ" alt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Nebesářová</a:t>
            </a:r>
            <a:endParaRPr lang="cs-CZ" alt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defRPr/>
            </a:pP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kumimoji="1" lang="cs-CZ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50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ROZPOČET ÚSTAVU 2018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963536"/>
            <a:ext cx="10515600" cy="3453139"/>
          </a:xfrm>
        </p:spPr>
        <p:txBody>
          <a:bodyPr numCol="2">
            <a:noAutofit/>
          </a:bodyPr>
          <a:lstStyle/>
          <a:p>
            <a:r>
              <a:rPr lang="cs-CZ" sz="1600" b="1" dirty="0" smtClean="0">
                <a:solidFill>
                  <a:srgbClr val="009999"/>
                </a:solidFill>
              </a:rPr>
              <a:t>ROZPOČET </a:t>
            </a:r>
            <a:r>
              <a:rPr lang="cs-CZ" sz="1600" b="1" dirty="0">
                <a:solidFill>
                  <a:srgbClr val="009999"/>
                </a:solidFill>
              </a:rPr>
              <a:t>ÚSTAVU 2018</a:t>
            </a:r>
          </a:p>
          <a:p>
            <a:r>
              <a:rPr lang="cs-CZ" sz="1600" dirty="0" smtClean="0">
                <a:solidFill>
                  <a:srgbClr val="009999"/>
                </a:solidFill>
              </a:rPr>
              <a:t>Celkem </a:t>
            </a:r>
            <a:r>
              <a:rPr lang="cs-CZ" sz="1600" dirty="0">
                <a:solidFill>
                  <a:srgbClr val="009999"/>
                </a:solidFill>
              </a:rPr>
              <a:t>153 mil. Kč, z toho: 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 smtClean="0"/>
              <a:t>investiční </a:t>
            </a:r>
            <a:r>
              <a:rPr lang="cs-CZ" sz="1600" dirty="0"/>
              <a:t>dotace </a:t>
            </a:r>
            <a:r>
              <a:rPr lang="cs-CZ" sz="1600" dirty="0" smtClean="0"/>
              <a:t>– 1,705 </a:t>
            </a:r>
            <a:r>
              <a:rPr lang="cs-CZ" sz="1600" dirty="0"/>
              <a:t>mil. Kč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neinvestiční </a:t>
            </a:r>
            <a:r>
              <a:rPr lang="cs-CZ" sz="1600" dirty="0" smtClean="0"/>
              <a:t>dotace – </a:t>
            </a:r>
            <a:r>
              <a:rPr lang="cs-CZ" sz="1600" dirty="0"/>
              <a:t>37,85 mil. Kč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 err="1"/>
              <a:t>overheady</a:t>
            </a:r>
            <a:r>
              <a:rPr lang="cs-CZ" sz="1600" dirty="0"/>
              <a:t> z </a:t>
            </a:r>
            <a:r>
              <a:rPr lang="cs-CZ" sz="1600" dirty="0" smtClean="0"/>
              <a:t>projektů – </a:t>
            </a:r>
            <a:r>
              <a:rPr lang="cs-CZ" sz="1600" dirty="0"/>
              <a:t>10,5 mil. Kč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 smtClean="0"/>
              <a:t>zakázky – 3 </a:t>
            </a:r>
            <a:r>
              <a:rPr lang="cs-CZ" sz="1600" dirty="0"/>
              <a:t>mil. Kč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účelové dotace (granty</a:t>
            </a:r>
            <a:r>
              <a:rPr lang="cs-CZ" sz="1600" dirty="0" smtClean="0"/>
              <a:t>) – 100 </a:t>
            </a:r>
            <a:r>
              <a:rPr lang="cs-CZ" sz="1600" dirty="0"/>
              <a:t>mil. Kč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FÚUP z minulých </a:t>
            </a:r>
            <a:r>
              <a:rPr lang="cs-CZ" sz="1600" dirty="0" smtClean="0"/>
              <a:t>let – </a:t>
            </a:r>
            <a:r>
              <a:rPr lang="cs-CZ" sz="1600" dirty="0"/>
              <a:t>2,45 mil. </a:t>
            </a:r>
            <a:r>
              <a:rPr lang="cs-CZ" sz="1600" dirty="0" smtClean="0"/>
              <a:t>Kč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>
              <a:solidFill>
                <a:srgbClr val="009999"/>
              </a:solidFill>
            </a:endParaRPr>
          </a:p>
          <a:p>
            <a:r>
              <a:rPr lang="cs-CZ" sz="1600" dirty="0" smtClean="0">
                <a:solidFill>
                  <a:srgbClr val="009999"/>
                </a:solidFill>
              </a:rPr>
              <a:t>Nejvýznamnější </a:t>
            </a:r>
            <a:r>
              <a:rPr lang="cs-CZ" sz="1600" dirty="0">
                <a:solidFill>
                  <a:srgbClr val="009999"/>
                </a:solidFill>
              </a:rPr>
              <a:t>položky hrazené z </a:t>
            </a:r>
            <a:r>
              <a:rPr lang="cs-CZ" sz="1600" dirty="0" smtClean="0">
                <a:solidFill>
                  <a:srgbClr val="009999"/>
                </a:solidFill>
              </a:rPr>
              <a:t>režie </a:t>
            </a:r>
            <a:r>
              <a:rPr lang="cs-CZ" sz="1600" dirty="0">
                <a:solidFill>
                  <a:srgbClr val="009999"/>
                </a:solidFill>
              </a:rPr>
              <a:t>ústavu: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 smtClean="0"/>
              <a:t>energie – 3 </a:t>
            </a:r>
            <a:r>
              <a:rPr lang="cs-CZ" sz="1600" dirty="0"/>
              <a:t>mil. 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zdravotní prohlídky </a:t>
            </a:r>
            <a:r>
              <a:rPr lang="cs-CZ" sz="1600" dirty="0" smtClean="0"/>
              <a:t>– 100 </a:t>
            </a:r>
            <a:r>
              <a:rPr lang="cs-CZ" sz="1600" dirty="0"/>
              <a:t>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přístupy do databází, předplatné </a:t>
            </a:r>
            <a:r>
              <a:rPr lang="cs-CZ" sz="1600" dirty="0" smtClean="0"/>
              <a:t>–1 </a:t>
            </a:r>
            <a:r>
              <a:rPr lang="cs-CZ" sz="1600" dirty="0"/>
              <a:t>mil. 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konfokální mikroskop </a:t>
            </a:r>
            <a:r>
              <a:rPr lang="cs-CZ" sz="1600" dirty="0" smtClean="0"/>
              <a:t>– 140 </a:t>
            </a:r>
            <a:r>
              <a:rPr lang="cs-CZ" sz="1600" dirty="0"/>
              <a:t>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příspěvek na </a:t>
            </a:r>
            <a:r>
              <a:rPr lang="cs-CZ" sz="1600" dirty="0" err="1"/>
              <a:t>konf</a:t>
            </a:r>
            <a:r>
              <a:rPr lang="cs-CZ" sz="1600" dirty="0"/>
              <a:t>. mikroskop ENTÚ </a:t>
            </a:r>
            <a:r>
              <a:rPr lang="cs-CZ" sz="1600" dirty="0" smtClean="0"/>
              <a:t>– 500 </a:t>
            </a:r>
            <a:r>
              <a:rPr lang="cs-CZ" sz="1600" dirty="0"/>
              <a:t>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spolufinancování mezd z </a:t>
            </a:r>
            <a:r>
              <a:rPr lang="cs-CZ" sz="1600" dirty="0" err="1"/>
              <a:t>GAČRů</a:t>
            </a:r>
            <a:r>
              <a:rPr lang="cs-CZ" sz="1600" dirty="0"/>
              <a:t> </a:t>
            </a:r>
            <a:r>
              <a:rPr lang="cs-CZ" sz="1600" dirty="0" smtClean="0"/>
              <a:t>– 2 </a:t>
            </a:r>
            <a:r>
              <a:rPr lang="cs-CZ" sz="1600" dirty="0"/>
              <a:t>288 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autoprovoz </a:t>
            </a:r>
            <a:r>
              <a:rPr lang="cs-CZ" sz="1600" dirty="0" smtClean="0"/>
              <a:t>– 200 </a:t>
            </a:r>
            <a:r>
              <a:rPr lang="cs-CZ" sz="1600" dirty="0"/>
              <a:t>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vrácené </a:t>
            </a:r>
            <a:r>
              <a:rPr lang="cs-CZ" sz="1600" dirty="0" err="1"/>
              <a:t>overheady</a:t>
            </a:r>
            <a:r>
              <a:rPr lang="cs-CZ" sz="1600" dirty="0"/>
              <a:t> </a:t>
            </a:r>
            <a:r>
              <a:rPr lang="cs-CZ" sz="1600" dirty="0" smtClean="0"/>
              <a:t>– 2 </a:t>
            </a:r>
            <a:r>
              <a:rPr lang="cs-CZ" sz="1600" dirty="0"/>
              <a:t>661 tis.</a:t>
            </a:r>
          </a:p>
          <a:p>
            <a:pPr marL="342900" indent="-34290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600" dirty="0"/>
              <a:t>investice </a:t>
            </a:r>
            <a:r>
              <a:rPr lang="cs-CZ" sz="1600" dirty="0" smtClean="0"/>
              <a:t>– 3,7 </a:t>
            </a:r>
            <a:r>
              <a:rPr lang="cs-CZ" sz="1600" dirty="0"/>
              <a:t>mil. 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838200" y="1317655"/>
            <a:ext cx="10515600" cy="1645881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5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rgbClr val="009999"/>
                </a:solidFill>
              </a:rPr>
              <a:t>GAČR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cs-CZ" sz="1600" dirty="0" smtClean="0"/>
              <a:t>2019 – 8x		2016 – 3x		2013 – 4x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cs-CZ" sz="1600" dirty="0" smtClean="0"/>
              <a:t>2018 – 9x		2015 – 7x		2012 – 11x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cs-CZ" sz="1600" dirty="0" smtClean="0"/>
              <a:t>2017 – 10x	2014 – 3x		2011 – 6x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cs-CZ" sz="1600" dirty="0" smtClean="0"/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32773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619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ROZPOČET ÚSTAVU</a:t>
            </a:r>
            <a:endParaRPr lang="cs-CZ" sz="4000" b="1" dirty="0">
              <a:solidFill>
                <a:srgbClr val="0099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2717228"/>
              </p:ext>
            </p:extLst>
          </p:nvPr>
        </p:nvGraphicFramePr>
        <p:xfrm>
          <a:off x="179026" y="1477108"/>
          <a:ext cx="6440994" cy="5175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1988883"/>
              </p:ext>
            </p:extLst>
          </p:nvPr>
        </p:nvGraphicFramePr>
        <p:xfrm>
          <a:off x="6795198" y="4263819"/>
          <a:ext cx="5181600" cy="144837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{93296810-A885-4BE3-A3E7-6D5BEEA58F35}</a:tableStyleId>
              </a:tblPr>
              <a:tblGrid>
                <a:gridCol w="1685611"/>
                <a:gridCol w="1768789"/>
                <a:gridCol w="1727200"/>
              </a:tblGrid>
              <a:tr h="3620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rok</a:t>
                      </a:r>
                      <a:endParaRPr lang="cs-CZ" sz="1600" dirty="0"/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celkem</a:t>
                      </a:r>
                      <a:endParaRPr lang="cs-CZ" sz="1600" dirty="0"/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 z toho režie*</a:t>
                      </a:r>
                      <a:endParaRPr lang="cs-CZ" sz="1600" dirty="0"/>
                    </a:p>
                  </a:txBody>
                  <a:tcPr>
                    <a:solidFill>
                      <a:srgbClr val="009999"/>
                    </a:solidFill>
                  </a:tcPr>
                </a:tc>
              </a:tr>
              <a:tr h="3620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2018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153 mil.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50 mil.</a:t>
                      </a:r>
                      <a:endParaRPr lang="cs-CZ" sz="1600" dirty="0"/>
                    </a:p>
                  </a:txBody>
                  <a:tcPr/>
                </a:tc>
              </a:tr>
              <a:tr h="3620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2017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131 mil.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48 mil.</a:t>
                      </a:r>
                      <a:endParaRPr lang="cs-CZ" sz="1600" dirty="0"/>
                    </a:p>
                  </a:txBody>
                  <a:tcPr/>
                </a:tc>
              </a:tr>
              <a:tr h="3620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2016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111 mil.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39 mil.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795198" y="5786798"/>
            <a:ext cx="5181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sz="1500" b="1" i="1" kern="0" dirty="0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*zahrnuje institucionální dotaci a </a:t>
            </a:r>
            <a:r>
              <a:rPr lang="cs-CZ" sz="1500" b="1" i="1" kern="0" dirty="0" err="1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overheady</a:t>
            </a:r>
            <a:r>
              <a:rPr lang="cs-CZ" sz="1500" b="1" i="1" kern="0" dirty="0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 z projektů</a:t>
            </a:r>
            <a:endParaRPr lang="en-US" sz="1500" b="1" i="1" kern="0" dirty="0">
              <a:solidFill>
                <a:srgbClr val="009999"/>
              </a:solidFill>
              <a:latin typeface="Arial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485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SEKRETARIÁT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449313"/>
              </p:ext>
            </p:extLst>
          </p:nvPr>
        </p:nvGraphicFramePr>
        <p:xfrm>
          <a:off x="184220" y="1486677"/>
          <a:ext cx="5911781" cy="169164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{68D230F3-CF80-4859-8CE7-A43EE81993B5}</a:tableStyleId>
              </a:tblPr>
              <a:tblGrid>
                <a:gridCol w="2140339"/>
                <a:gridCol w="947451"/>
                <a:gridCol w="992027"/>
                <a:gridCol w="836773"/>
                <a:gridCol w="995191"/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Přehled počtu dokladů, finanční</a:t>
                      </a:r>
                      <a:r>
                        <a:rPr lang="cs-CZ" sz="16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účtárna PAÚ, 2015–2018</a:t>
                      </a:r>
                      <a:endParaRPr lang="cs-CZ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Účetní doklady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3450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3750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3900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Navýšení od předchozího roku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6207684"/>
              </p:ext>
            </p:extLst>
          </p:nvPr>
        </p:nvGraphicFramePr>
        <p:xfrm>
          <a:off x="6749981" y="1486677"/>
          <a:ext cx="5141205" cy="3018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84219" y="3518452"/>
            <a:ext cx="591178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sz="1600" b="1" kern="0" dirty="0">
                <a:latin typeface="Arial" charset="0"/>
                <a:cs typeface="Times New Roman" panose="02020603050405020304" pitchFamily="18" charset="0"/>
              </a:rPr>
              <a:t>Počty nástupů + výstupů + OON každoročně více, než 200 </a:t>
            </a:r>
            <a:r>
              <a:rPr lang="cs-CZ" sz="1600" kern="0" dirty="0">
                <a:latin typeface="Arial" charset="0"/>
                <a:cs typeface="Times New Roman" panose="02020603050405020304" pitchFamily="18" charset="0"/>
              </a:rPr>
              <a:t>(v roce 2018: 47 nástupů, 18 výstupů a cca 180 OON)</a:t>
            </a:r>
            <a:r>
              <a:rPr lang="cs-CZ" sz="1600" b="1" kern="0" dirty="0">
                <a:latin typeface="Arial" charset="0"/>
                <a:cs typeface="Times New Roman" panose="02020603050405020304" pitchFamily="18" charset="0"/>
              </a:rPr>
              <a:t>!</a:t>
            </a:r>
          </a:p>
          <a:p>
            <a:pPr>
              <a:defRPr/>
            </a:pPr>
            <a:r>
              <a:rPr lang="cs-CZ" sz="1600" b="1" kern="0" dirty="0">
                <a:latin typeface="Arial" charset="0"/>
                <a:cs typeface="Times New Roman" panose="02020603050405020304" pitchFamily="18" charset="0"/>
              </a:rPr>
              <a:t>Náklady a výnosy účtovány na celkem 150 úkolech, z toho 56 projektů, 12 hospodářských zakázek a 71 režijních úkolů</a:t>
            </a:r>
            <a:r>
              <a:rPr lang="cs-CZ" sz="1600" b="1" kern="0" dirty="0" smtClean="0">
                <a:latin typeface="Arial" charset="0"/>
                <a:cs typeface="Times New Roman" panose="02020603050405020304" pitchFamily="18" charset="0"/>
              </a:rPr>
              <a:t>!</a:t>
            </a:r>
          </a:p>
          <a:p>
            <a:pPr>
              <a:defRPr/>
            </a:pPr>
            <a:endParaRPr lang="cs-CZ" sz="1600" b="1" kern="0" dirty="0">
              <a:latin typeface="Arial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sz="1600" b="1" dirty="0">
                <a:solidFill>
                  <a:srgbClr val="009999"/>
                </a:solidFill>
                <a:latin typeface="Arial" charset="0"/>
                <a:cs typeface="Arial" charset="0"/>
              </a:rPr>
              <a:t>Prostě suma </a:t>
            </a:r>
            <a:r>
              <a:rPr lang="cs-CZ" sz="1600" b="1" dirty="0" err="1">
                <a:solidFill>
                  <a:srgbClr val="009999"/>
                </a:solidFill>
                <a:latin typeface="Arial" charset="0"/>
                <a:cs typeface="Arial" charset="0"/>
              </a:rPr>
              <a:t>sumarum</a:t>
            </a:r>
            <a:r>
              <a:rPr lang="cs-CZ" sz="1600" b="1" dirty="0">
                <a:solidFill>
                  <a:srgbClr val="009999"/>
                </a:solidFill>
                <a:latin typeface="Arial" charset="0"/>
                <a:cs typeface="Arial" charset="0"/>
              </a:rPr>
              <a:t> děvčata dole docela kmitají, tak na ně buďte </a:t>
            </a:r>
            <a:r>
              <a:rPr lang="cs-CZ" sz="1600" b="1" dirty="0" smtClean="0">
                <a:solidFill>
                  <a:srgbClr val="009999"/>
                </a:solidFill>
                <a:latin typeface="Arial" charset="0"/>
                <a:cs typeface="Arial" charset="0"/>
              </a:rPr>
              <a:t>hodní.</a:t>
            </a:r>
            <a:endParaRPr lang="en-US" sz="1600" b="1" dirty="0">
              <a:solidFill>
                <a:srgbClr val="009999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en-US" sz="1600" b="1" dirty="0">
                <a:solidFill>
                  <a:srgbClr val="009999"/>
                </a:solidFill>
                <a:latin typeface="Arial" charset="0"/>
                <a:cs typeface="Arial" charset="0"/>
              </a:rPr>
              <a:t>Pan</a:t>
            </a:r>
            <a:r>
              <a:rPr lang="cs-CZ" sz="1600" b="1" dirty="0">
                <a:solidFill>
                  <a:srgbClr val="009999"/>
                </a:solidFill>
                <a:latin typeface="Arial" charset="0"/>
                <a:cs typeface="Arial" charset="0"/>
              </a:rPr>
              <a:t>í uklízečky mají také nárůst práce (víc </a:t>
            </a:r>
            <a:r>
              <a:rPr lang="cs-CZ" sz="1600" b="1" dirty="0" err="1">
                <a:solidFill>
                  <a:srgbClr val="009999"/>
                </a:solidFill>
                <a:latin typeface="Arial" charset="0"/>
                <a:cs typeface="Arial" charset="0"/>
              </a:rPr>
              <a:t>labů</a:t>
            </a:r>
            <a:r>
              <a:rPr lang="cs-CZ" sz="1600" b="1" dirty="0">
                <a:solidFill>
                  <a:srgbClr val="009999"/>
                </a:solidFill>
                <a:latin typeface="Arial" charset="0"/>
                <a:cs typeface="Arial" charset="0"/>
              </a:rPr>
              <a:t>, větší prostory), tak na ně buďte </a:t>
            </a:r>
            <a:r>
              <a:rPr lang="cs-CZ" sz="1600" b="1" dirty="0" smtClean="0">
                <a:solidFill>
                  <a:srgbClr val="009999"/>
                </a:solidFill>
                <a:latin typeface="Arial" charset="0"/>
                <a:cs typeface="Arial" charset="0"/>
              </a:rPr>
              <a:t>hodní.</a:t>
            </a:r>
            <a:endParaRPr lang="cs-CZ" sz="1600" b="1" dirty="0">
              <a:solidFill>
                <a:srgbClr val="009999"/>
              </a:solidFill>
              <a:latin typeface="Arial" charset="0"/>
              <a:cs typeface="Arial" charset="0"/>
            </a:endParaRPr>
          </a:p>
          <a:p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96000" y="5216346"/>
            <a:ext cx="5911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600" b="1" i="1" kern="0" dirty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Let’s thank the staff of our institute for being friendly, </a:t>
            </a:r>
            <a:r>
              <a:rPr lang="en-US" sz="1600" b="1" i="1" kern="0" dirty="0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patient </a:t>
            </a:r>
            <a:r>
              <a:rPr lang="en-US" sz="1600" b="1" i="1" kern="0" dirty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with us and very </a:t>
            </a:r>
            <a:r>
              <a:rPr lang="en-US" sz="1600" b="1" i="1" kern="0" dirty="0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efficient</a:t>
            </a:r>
            <a:r>
              <a:rPr lang="cs-CZ" sz="1600" b="1" i="1" kern="0" dirty="0" smtClean="0">
                <a:solidFill>
                  <a:srgbClr val="009999"/>
                </a:solidFill>
                <a:latin typeface="Arial" charset="0"/>
                <a:cs typeface="Times New Roman" panose="02020603050405020304" pitchFamily="18" charset="0"/>
              </a:rPr>
              <a:t>.</a:t>
            </a:r>
            <a:endParaRPr lang="en-US" sz="1600" b="1" i="1" kern="0" dirty="0">
              <a:solidFill>
                <a:srgbClr val="009999"/>
              </a:solidFill>
              <a:latin typeface="Arial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4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VĚDECKÁ PRODUKCE - SROVNÁNÍ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701883"/>
              </p:ext>
            </p:extLst>
          </p:nvPr>
        </p:nvGraphicFramePr>
        <p:xfrm>
          <a:off x="701971" y="1825625"/>
          <a:ext cx="10788058" cy="2595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{93296810-A885-4BE3-A3E7-6D5BEEA58F35}</a:tableStyleId>
              </a:tblPr>
              <a:tblGrid>
                <a:gridCol w="1881098"/>
                <a:gridCol w="1270212"/>
                <a:gridCol w="1276141"/>
                <a:gridCol w="1298173"/>
                <a:gridCol w="1264157"/>
                <a:gridCol w="1266092"/>
                <a:gridCol w="1266092"/>
                <a:gridCol w="1266093"/>
              </a:tblGrid>
              <a:tr h="370840">
                <a:tc>
                  <a:txBody>
                    <a:bodyPr/>
                    <a:lstStyle/>
                    <a:p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2013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2012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en-US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Papers</a:t>
                      </a:r>
                      <a:r>
                        <a:rPr kumimoji="0" lang="cs-CZ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with</a:t>
                      </a:r>
                      <a:r>
                        <a:rPr kumimoji="0" lang="cs-CZ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IF </a:t>
                      </a:r>
                      <a:r>
                        <a:rPr kumimoji="0" lang="en-US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&gt;</a:t>
                      </a:r>
                      <a:r>
                        <a:rPr kumimoji="0" lang="cs-CZ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cs-CZ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1427" marR="91427" marT="45661" marB="45661"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Papers</a:t>
                      </a: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</a:t>
                      </a:r>
                    </a:p>
                  </a:txBody>
                  <a:tcPr marL="91427" marR="91427" marT="45661" marB="45661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 </a:t>
                      </a:r>
                    </a:p>
                  </a:txBody>
                  <a:tcPr marL="91427" marR="91427" marT="45661" marB="45661"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Chapters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cs-CZ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1427" marR="91427" marT="45661" marB="45661" horzOverflow="overflow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Monographs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cs-CZ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1427" marR="91427" marT="45661" marB="45661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Suma IF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691,4</a:t>
                      </a:r>
                      <a:r>
                        <a:rPr lang="en-U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(!)</a:t>
                      </a:r>
                      <a:endParaRPr lang="cs-CZ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488,1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530,3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564,3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327,5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408,4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399,5</a:t>
                      </a:r>
                    </a:p>
                  </a:txBody>
                  <a:tcPr marL="91427" marR="91427" marT="45661" marB="45661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IF/</a:t>
                      </a:r>
                      <a:r>
                        <a:rPr kumimoji="0" lang="cs-CZ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papers</a:t>
                      </a:r>
                      <a:endParaRPr kumimoji="0" lang="cs-CZ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lang="cs-CZ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3,8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</a:p>
                  </a:txBody>
                  <a:tcPr marL="91427" marR="91427" marT="45661" marB="4566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</a:t>
                      </a:r>
                    </a:p>
                  </a:txBody>
                  <a:tcPr marL="91427" marR="91427" marT="45661" marB="45661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25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388339"/>
              </p:ext>
            </p:extLst>
          </p:nvPr>
        </p:nvGraphicFramePr>
        <p:xfrm>
          <a:off x="2776330" y="88237"/>
          <a:ext cx="6639339" cy="622183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{93296810-A885-4BE3-A3E7-6D5BEEA58F35}</a:tableStyleId>
              </a:tblPr>
              <a:tblGrid>
                <a:gridCol w="1918253"/>
                <a:gridCol w="1321904"/>
                <a:gridCol w="1083365"/>
                <a:gridCol w="1217324"/>
                <a:gridCol w="1098493"/>
              </a:tblGrid>
              <a:tr h="40754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Relative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Relative</a:t>
                      </a: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papers</a:t>
                      </a: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</a:t>
                      </a:r>
                      <a:r>
                        <a:rPr lang="cs-CZ" sz="1200" b="1" i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  <a:endParaRPr lang="cs-CZ" sz="1200" b="1" i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200" b="1" i="0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Relative</a:t>
                      </a:r>
                      <a:r>
                        <a:rPr lang="cs-CZ" sz="1200" b="1" i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IF*</a:t>
                      </a:r>
                      <a:endParaRPr lang="cs-CZ" sz="1200" b="1" i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61" marB="39461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cs-CZ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Papers</a:t>
                      </a: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</a:t>
                      </a:r>
                      <a:r>
                        <a:rPr lang="en-US" altLang="en-US" sz="1200" b="1" i="0" baseline="30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</a:t>
                      </a:r>
                      <a:endParaRPr lang="cs-CZ" sz="1200" b="1" i="0" baseline="30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200" b="1" i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</a:t>
                      </a:r>
                      <a:r>
                        <a:rPr lang="en-US" altLang="en-US" sz="1200" b="1" i="0" baseline="30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</a:t>
                      </a:r>
                      <a:endParaRPr lang="cs-CZ" sz="1200" b="1" i="0" baseline="30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009999"/>
                    </a:solidFill>
                  </a:tcPr>
                </a:tc>
              </a:tr>
              <a:tr h="3366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Cabezas-Cruz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13,86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Grub</a:t>
                      </a:r>
                      <a:r>
                        <a:rPr kumimoji="0" lang="en-US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hoffer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Rudenko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7,43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21,64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27,93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Hajdušek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16,59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Holzer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11,80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33,19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37,40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Horák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57,69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Jirků-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Pomajbíková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6,62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Kolísko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39,08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39,08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Kopáček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26,06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Kotsyfakis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15,61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Kváč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Modrý 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27,04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77,42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88,90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Lukeš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150,86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162,03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Nebesářová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7,73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23,26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31,64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Oborník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110,91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Paris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8,45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Růžek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9,50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44,83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11,00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49,14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Scholz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48,58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50,13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Štefka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50,90</a:t>
                      </a:r>
                    </a:p>
                  </a:txBody>
                  <a:tcPr marL="0" marR="0" marT="0" marB="0" anchor="ctr"/>
                </a:tc>
              </a:tr>
              <a:tr h="322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Zíková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22,52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323257" y="6376545"/>
            <a:ext cx="954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Relativized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according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authors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labs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-most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somewhat 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don´t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want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punish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  <a:r>
              <a:rPr lang="en-US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200" b="1" dirty="0">
              <a:solidFill>
                <a:srgbClr val="0099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453972"/>
              </p:ext>
            </p:extLst>
          </p:nvPr>
        </p:nvGraphicFramePr>
        <p:xfrm>
          <a:off x="1112704" y="180458"/>
          <a:ext cx="9948234" cy="624050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{93296810-A885-4BE3-A3E7-6D5BEEA58F35}</a:tableStyleId>
              </a:tblPr>
              <a:tblGrid>
                <a:gridCol w="1848895"/>
                <a:gridCol w="901684"/>
                <a:gridCol w="901684"/>
                <a:gridCol w="901684"/>
                <a:gridCol w="895866"/>
                <a:gridCol w="901685"/>
                <a:gridCol w="901684"/>
                <a:gridCol w="901684"/>
                <a:gridCol w="902302"/>
                <a:gridCol w="891066"/>
              </a:tblGrid>
              <a:tr h="45290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Relative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IF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VP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VP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b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b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</a:p>
                  </a:txBody>
                  <a:tcPr marL="91483" marR="91483" marT="45718" marB="45718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</a:p>
                  </a:txBody>
                  <a:tcPr marL="91483" marR="91483" marT="45718" marB="45718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2013</a:t>
                      </a:r>
                    </a:p>
                  </a:txBody>
                  <a:tcPr marL="91483" marR="91483" marT="45718" marB="45718" horzOverflow="overflow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2012</a:t>
                      </a:r>
                    </a:p>
                  </a:txBody>
                  <a:tcPr marL="91483" marR="91483" marT="45718" marB="45718" horzOverflow="overflow">
                    <a:solidFill>
                      <a:srgbClr val="009999"/>
                    </a:solidFill>
                  </a:tcPr>
                </a:tc>
              </a:tr>
              <a:tr h="3348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Cabezas-Cruz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Grub</a:t>
                      </a:r>
                      <a:r>
                        <a:rPr kumimoji="0" lang="en-US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hoffer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Rudenko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21,64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23,0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13,1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51,0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24,7</a:t>
                      </a:r>
                      <a:endParaRPr kumimoji="0" lang="cs-CZ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Hajdušek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6,9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Holzer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33,19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37,6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27,0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19,6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22,2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Horák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8,7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32,7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10,1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Jirků-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Pomajbíková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Kolísko </a:t>
                      </a: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39,08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Kopáček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38,8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Kotsyfakis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5,9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33,3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19,5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29,3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29,3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47,0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Kváč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Modrý 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77,42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44,1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96,3</a:t>
                      </a:r>
                      <a:endParaRPr lang="cs-CZ" sz="12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36,5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38,2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45,6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27,5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Lukeš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150,86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79,7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105,0</a:t>
                      </a:r>
                      <a:endParaRPr lang="cs-CZ" sz="12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149,7</a:t>
                      </a:r>
                      <a:endParaRPr lang="cs-CZ" sz="1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39,9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97,9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112,7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Nebesářová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23,26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23,6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10,9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7,6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22,8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Oborník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9,4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54,0</a:t>
                      </a:r>
                      <a:endParaRPr lang="cs-CZ" sz="1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15,7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42,9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Paris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4,8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Růžek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44,83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49,6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47,2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46,4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46,7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21,5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12,4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Scholz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48,58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66,4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56,1</a:t>
                      </a:r>
                      <a:endParaRPr lang="cs-CZ" sz="12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96,9</a:t>
                      </a:r>
                      <a:endParaRPr lang="cs-CZ" sz="1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58,6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70,8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76,6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Štefka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23,7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20,2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15,8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48,7</a:t>
                      </a:r>
                      <a:endParaRPr kumimoji="0" lang="cs-CZ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5,2</a:t>
                      </a:r>
                      <a:endParaRPr kumimoji="0" lang="cs-CZ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  <a:tr h="3204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Zíková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lab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11,8</a:t>
                      </a:r>
                      <a:endParaRPr lang="cs-CZ" sz="1200" b="0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21" marR="78921" marT="39458" marB="39458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10,3</a:t>
                      </a:r>
                      <a:endParaRPr lang="cs-CZ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8941" marR="78941" marT="39461" marB="3946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kumimoji="0" lang="cs-CZ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en-US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83" marR="91483" marT="45718" marB="45718" anchor="ctr" horzOverflow="overflow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112703" y="6420965"/>
            <a:ext cx="99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Relativized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according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authors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</a:t>
            </a:r>
            <a:r>
              <a:rPr lang="cs-CZ" altLang="en-US" sz="1200" b="1" i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i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labs</a:t>
            </a:r>
            <a:endParaRPr lang="cs-CZ" altLang="en-US" sz="1200" b="1" i="1" dirty="0">
              <a:solidFill>
                <a:srgbClr val="0099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65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401424" y="6094223"/>
            <a:ext cx="33891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+) 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expresses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 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4,</a:t>
            </a:r>
          </a:p>
          <a:p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second (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behind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+) 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indicates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 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</a:p>
          <a:p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en-US" sz="1200" b="1" dirty="0" err="1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numbers</a:t>
            </a:r>
            <a:r>
              <a:rPr lang="cs-CZ" altLang="en-US" sz="1200" b="1" dirty="0" smtClean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not </a:t>
            </a:r>
            <a:r>
              <a:rPr lang="cs-CZ" altLang="en-US" sz="1200" b="1" dirty="0" err="1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overlapping</a:t>
            </a:r>
            <a:r>
              <a:rPr lang="cs-CZ" altLang="en-US" sz="12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003857"/>
              </p:ext>
            </p:extLst>
          </p:nvPr>
        </p:nvGraphicFramePr>
        <p:xfrm>
          <a:off x="2321238" y="413910"/>
          <a:ext cx="7549524" cy="53590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09554"/>
                <a:gridCol w="1047994"/>
                <a:gridCol w="1047994"/>
                <a:gridCol w="1047994"/>
                <a:gridCol w="1047994"/>
                <a:gridCol w="1047994"/>
              </a:tblGrid>
              <a:tr h="41716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Papers with IF &gt; 4 + IF &gt; 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</a:p>
                  </a:txBody>
                  <a:tcPr marL="9525" marR="9525" marT="9525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</a:p>
                  </a:txBody>
                  <a:tcPr marL="9525" marR="9525" marT="9525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</a:p>
                  </a:txBody>
                  <a:tcPr marL="9525" marR="9525" marT="9525" marB="0" anchor="ctr"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</a:t>
                      </a:r>
                    </a:p>
                  </a:txBody>
                  <a:tcPr marL="9525" marR="9525" marT="9525" marB="0" anchor="ctr">
                    <a:solidFill>
                      <a:srgbClr val="009999"/>
                    </a:solidFill>
                  </a:tcPr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Cabezas-Cruz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Grubhoffer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Rudenko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Hajdušek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Holzer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Horák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Jirků-</a:t>
                      </a:r>
                      <a:r>
                        <a:rPr lang="cs-CZ" sz="120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Pomajbíková</a:t>
                      </a:r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Kolísko </a:t>
                      </a:r>
                      <a:r>
                        <a:rPr lang="cs-CZ" sz="120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+ 3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Kopáček </a:t>
                      </a:r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cs-CZ" sz="1200" b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Kotsyfakis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cs-CZ" sz="1200" u="none" strike="noStrike" dirty="0">
                          <a:solidFill>
                            <a:srgbClr val="0099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Kváč + Modrý labs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Lukeš </a:t>
                      </a:r>
                      <a:r>
                        <a:rPr lang="cs-CZ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</a:t>
                      </a:r>
                      <a:r>
                        <a:rPr lang="cs-CZ" sz="12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cs-CZ" sz="12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</a:t>
                      </a:r>
                      <a:r>
                        <a:rPr lang="cs-CZ" sz="1200" b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</a:t>
                      </a:r>
                      <a:r>
                        <a:rPr lang="cs-CZ" sz="1200" b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Nebesářová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Oborník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cs-CZ" sz="1200" b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Paris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Růžek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Scholz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Štefka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+ 1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745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Zíková lab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+ 1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96310"/>
            <a:ext cx="10515600" cy="1325563"/>
          </a:xfrm>
        </p:spPr>
        <p:txBody>
          <a:bodyPr/>
          <a:lstStyle/>
          <a:p>
            <a:r>
              <a:rPr lang="cs-CZ" dirty="0" smtClean="0"/>
              <a:t>PAPERS WITH IF &gt; 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4337" y="1206678"/>
            <a:ext cx="11363325" cy="5219976"/>
          </a:xfrm>
        </p:spPr>
        <p:txBody>
          <a:bodyPr numCol="2">
            <a:noAutofit/>
          </a:bodyPr>
          <a:lstStyle/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Füzik</a:t>
            </a:r>
            <a:r>
              <a:rPr lang="cs-CZ" sz="1150" dirty="0"/>
              <a:t> T., Formanová P., </a:t>
            </a:r>
            <a:r>
              <a:rPr lang="cs-CZ" sz="1150" b="1" dirty="0"/>
              <a:t>Růžek D.,</a:t>
            </a:r>
            <a:r>
              <a:rPr lang="cs-CZ" sz="1150" dirty="0"/>
              <a:t> </a:t>
            </a:r>
            <a:r>
              <a:rPr lang="cs-CZ" sz="1150" dirty="0" err="1"/>
              <a:t>Yoshii</a:t>
            </a:r>
            <a:r>
              <a:rPr lang="cs-CZ" sz="1150" dirty="0"/>
              <a:t> K., </a:t>
            </a:r>
            <a:r>
              <a:rPr lang="cs-CZ" sz="1150" dirty="0" err="1"/>
              <a:t>Niedrig</a:t>
            </a:r>
            <a:r>
              <a:rPr lang="cs-CZ" sz="1150" dirty="0"/>
              <a:t> M., Plevka P. 2018: </a:t>
            </a:r>
            <a:r>
              <a:rPr lang="cs-CZ" sz="1150" dirty="0" err="1"/>
              <a:t>Structure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tick-borne</a:t>
            </a:r>
            <a:r>
              <a:rPr lang="cs-CZ" sz="1150" dirty="0"/>
              <a:t> </a:t>
            </a:r>
            <a:r>
              <a:rPr lang="cs-CZ" sz="1150" dirty="0" err="1"/>
              <a:t>encephalitis</a:t>
            </a:r>
            <a:r>
              <a:rPr lang="cs-CZ" sz="1150" dirty="0"/>
              <a:t> virus and </a:t>
            </a:r>
            <a:r>
              <a:rPr lang="cs-CZ" sz="1150" dirty="0" err="1"/>
              <a:t>its</a:t>
            </a:r>
            <a:r>
              <a:rPr lang="cs-CZ" sz="1150" dirty="0"/>
              <a:t> </a:t>
            </a:r>
            <a:r>
              <a:rPr lang="cs-CZ" sz="1150" dirty="0" err="1"/>
              <a:t>neutralization</a:t>
            </a:r>
            <a:r>
              <a:rPr lang="cs-CZ" sz="1150" dirty="0"/>
              <a:t> by a </a:t>
            </a:r>
            <a:r>
              <a:rPr lang="cs-CZ" sz="1150" dirty="0" err="1"/>
              <a:t>monoclonal</a:t>
            </a:r>
            <a:r>
              <a:rPr lang="cs-CZ" sz="1150" dirty="0"/>
              <a:t> </a:t>
            </a:r>
            <a:r>
              <a:rPr lang="cs-CZ" sz="1150" dirty="0" err="1"/>
              <a:t>antibody</a:t>
            </a:r>
            <a:r>
              <a:rPr lang="cs-CZ" sz="1150" dirty="0"/>
              <a:t>. </a:t>
            </a:r>
            <a:r>
              <a:rPr lang="cs-CZ" sz="1150" i="1" dirty="0" err="1"/>
              <a:t>Nature</a:t>
            </a:r>
            <a:r>
              <a:rPr lang="cs-CZ" sz="1150" i="1" dirty="0"/>
              <a:t> Communications</a:t>
            </a:r>
            <a:r>
              <a:rPr lang="cs-CZ" sz="1150" dirty="0"/>
              <a:t> 9: 436. [IF=12.353]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Gerasimov</a:t>
            </a:r>
            <a:r>
              <a:rPr lang="cs-CZ" sz="1150" dirty="0"/>
              <a:t> E.S., </a:t>
            </a:r>
            <a:r>
              <a:rPr lang="cs-CZ" sz="1150" dirty="0" err="1"/>
              <a:t>Gasparyan</a:t>
            </a:r>
            <a:r>
              <a:rPr lang="cs-CZ" sz="1150" dirty="0"/>
              <a:t> A.A., </a:t>
            </a:r>
            <a:r>
              <a:rPr lang="cs-CZ" sz="1150" b="1" dirty="0" err="1"/>
              <a:t>Kaurov</a:t>
            </a:r>
            <a:r>
              <a:rPr lang="cs-CZ" sz="1150" b="1" dirty="0"/>
              <a:t> I.</a:t>
            </a:r>
            <a:r>
              <a:rPr lang="cs-CZ" sz="1150" dirty="0"/>
              <a:t>, Tichý B., </a:t>
            </a:r>
            <a:r>
              <a:rPr lang="cs-CZ" sz="1150" dirty="0" err="1"/>
              <a:t>Logacheva</a:t>
            </a:r>
            <a:r>
              <a:rPr lang="cs-CZ" sz="1150" dirty="0"/>
              <a:t> M.D., </a:t>
            </a:r>
            <a:r>
              <a:rPr lang="cs-CZ" sz="1150" dirty="0" err="1"/>
              <a:t>Kolesnikov</a:t>
            </a:r>
            <a:r>
              <a:rPr lang="cs-CZ" sz="1150" dirty="0"/>
              <a:t> A.A.</a:t>
            </a:r>
            <a:r>
              <a:rPr lang="cs-CZ" sz="1150" b="1" dirty="0"/>
              <a:t>, Lukeš J.</a:t>
            </a:r>
            <a:r>
              <a:rPr lang="cs-CZ" sz="1150" dirty="0"/>
              <a:t>, </a:t>
            </a:r>
            <a:r>
              <a:rPr lang="cs-CZ" sz="1150" b="1" dirty="0" err="1"/>
              <a:t>Yurchenko</a:t>
            </a:r>
            <a:r>
              <a:rPr lang="cs-CZ" sz="1150" b="1" dirty="0"/>
              <a:t> V.</a:t>
            </a:r>
            <a:r>
              <a:rPr lang="cs-CZ" sz="1150" dirty="0"/>
              <a:t>, </a:t>
            </a:r>
            <a:r>
              <a:rPr lang="cs-CZ" sz="1150" dirty="0" err="1"/>
              <a:t>Zimmer</a:t>
            </a:r>
            <a:r>
              <a:rPr lang="cs-CZ" sz="1150" dirty="0"/>
              <a:t> S.L., </a:t>
            </a:r>
            <a:r>
              <a:rPr lang="cs-CZ" sz="1150" b="1" dirty="0" err="1"/>
              <a:t>Flegontov</a:t>
            </a:r>
            <a:r>
              <a:rPr lang="cs-CZ" sz="1150" b="1" dirty="0"/>
              <a:t> P.</a:t>
            </a:r>
            <a:r>
              <a:rPr lang="cs-CZ" sz="1150" dirty="0"/>
              <a:t> 2018: </a:t>
            </a:r>
            <a:r>
              <a:rPr lang="cs-CZ" sz="1150" dirty="0" err="1"/>
              <a:t>Trypanosomatid</a:t>
            </a:r>
            <a:r>
              <a:rPr lang="cs-CZ" sz="1150" dirty="0"/>
              <a:t> </a:t>
            </a:r>
            <a:r>
              <a:rPr lang="cs-CZ" sz="1150" dirty="0" err="1"/>
              <a:t>mitochondrial</a:t>
            </a:r>
            <a:r>
              <a:rPr lang="cs-CZ" sz="1150" dirty="0"/>
              <a:t> RNA </a:t>
            </a:r>
            <a:r>
              <a:rPr lang="cs-CZ" sz="1150" dirty="0" err="1"/>
              <a:t>editing</a:t>
            </a:r>
            <a:r>
              <a:rPr lang="cs-CZ" sz="1150" dirty="0"/>
              <a:t>: </a:t>
            </a:r>
            <a:r>
              <a:rPr lang="cs-CZ" sz="1150" dirty="0" err="1"/>
              <a:t>dramatically</a:t>
            </a:r>
            <a:r>
              <a:rPr lang="cs-CZ" sz="1150" dirty="0"/>
              <a:t> </a:t>
            </a:r>
            <a:r>
              <a:rPr lang="cs-CZ" sz="1150" dirty="0" err="1"/>
              <a:t>complex</a:t>
            </a:r>
            <a:r>
              <a:rPr lang="cs-CZ" sz="1150" dirty="0"/>
              <a:t> </a:t>
            </a:r>
            <a:r>
              <a:rPr lang="cs-CZ" sz="1150" dirty="0" err="1"/>
              <a:t>transcript</a:t>
            </a:r>
            <a:r>
              <a:rPr lang="cs-CZ" sz="1150" dirty="0"/>
              <a:t> </a:t>
            </a:r>
            <a:r>
              <a:rPr lang="cs-CZ" sz="1150" dirty="0" err="1"/>
              <a:t>repertoires</a:t>
            </a:r>
            <a:r>
              <a:rPr lang="cs-CZ" sz="1150" dirty="0"/>
              <a:t> </a:t>
            </a:r>
            <a:r>
              <a:rPr lang="cs-CZ" sz="1150" dirty="0" err="1"/>
              <a:t>revealed</a:t>
            </a:r>
            <a:r>
              <a:rPr lang="cs-CZ" sz="1150" dirty="0"/>
              <a:t> </a:t>
            </a:r>
            <a:r>
              <a:rPr lang="cs-CZ" sz="1150" dirty="0" err="1"/>
              <a:t>with</a:t>
            </a:r>
            <a:r>
              <a:rPr lang="cs-CZ" sz="1150" dirty="0"/>
              <a:t> a </a:t>
            </a:r>
            <a:r>
              <a:rPr lang="cs-CZ" sz="1150" dirty="0" err="1"/>
              <a:t>dedicated</a:t>
            </a:r>
            <a:r>
              <a:rPr lang="cs-CZ" sz="1150" dirty="0"/>
              <a:t> </a:t>
            </a:r>
            <a:r>
              <a:rPr lang="cs-CZ" sz="1150" dirty="0" err="1"/>
              <a:t>mapping</a:t>
            </a:r>
            <a:r>
              <a:rPr lang="cs-CZ" sz="1150" dirty="0"/>
              <a:t> </a:t>
            </a:r>
            <a:r>
              <a:rPr lang="cs-CZ" sz="1150" dirty="0" err="1"/>
              <a:t>tool</a:t>
            </a:r>
            <a:r>
              <a:rPr lang="cs-CZ" sz="1150" dirty="0"/>
              <a:t>. </a:t>
            </a:r>
            <a:r>
              <a:rPr lang="cs-CZ" sz="1150" i="1" dirty="0" err="1"/>
              <a:t>Nucleic</a:t>
            </a:r>
            <a:r>
              <a:rPr lang="cs-CZ" sz="1150" i="1" dirty="0"/>
              <a:t> </a:t>
            </a:r>
            <a:r>
              <a:rPr lang="cs-CZ" sz="1150" i="1" dirty="0" err="1"/>
              <a:t>Acids</a:t>
            </a:r>
            <a:r>
              <a:rPr lang="cs-CZ" sz="1150" i="1" dirty="0"/>
              <a:t> </a:t>
            </a:r>
            <a:r>
              <a:rPr lang="cs-CZ" sz="1150" i="1" dirty="0" err="1"/>
              <a:t>Research</a:t>
            </a:r>
            <a:r>
              <a:rPr lang="cs-CZ" sz="1150" dirty="0"/>
              <a:t> 46: 765–781. [IF=11.561]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Grybchuk</a:t>
            </a:r>
            <a:r>
              <a:rPr lang="cs-CZ" sz="1150" dirty="0"/>
              <a:t> D., </a:t>
            </a:r>
            <a:r>
              <a:rPr lang="cs-CZ" sz="1150" dirty="0" err="1"/>
              <a:t>Akopyants</a:t>
            </a:r>
            <a:r>
              <a:rPr lang="cs-CZ" sz="1150" dirty="0"/>
              <a:t> N.S., </a:t>
            </a:r>
            <a:r>
              <a:rPr lang="cs-CZ" sz="1150" dirty="0" err="1"/>
              <a:t>Kostygov</a:t>
            </a:r>
            <a:r>
              <a:rPr lang="cs-CZ" sz="1150" dirty="0"/>
              <a:t> A.Y., </a:t>
            </a:r>
            <a:r>
              <a:rPr lang="cs-CZ" sz="1150" dirty="0" err="1"/>
              <a:t>Konovalovas</a:t>
            </a:r>
            <a:r>
              <a:rPr lang="cs-CZ" sz="1150" dirty="0"/>
              <a:t> A., </a:t>
            </a:r>
            <a:r>
              <a:rPr lang="cs-CZ" sz="1150" dirty="0" err="1"/>
              <a:t>Lye</a:t>
            </a:r>
            <a:r>
              <a:rPr lang="cs-CZ" sz="1150" dirty="0"/>
              <a:t> L.-F., Dobson D.E., </a:t>
            </a:r>
            <a:r>
              <a:rPr lang="cs-CZ" sz="1150" dirty="0" err="1"/>
              <a:t>Zangger</a:t>
            </a:r>
            <a:r>
              <a:rPr lang="cs-CZ" sz="1150" dirty="0"/>
              <a:t> H., </a:t>
            </a:r>
            <a:r>
              <a:rPr lang="cs-CZ" sz="1150" dirty="0" err="1"/>
              <a:t>Fasel</a:t>
            </a:r>
            <a:r>
              <a:rPr lang="cs-CZ" sz="1150" dirty="0"/>
              <a:t> N., </a:t>
            </a:r>
            <a:r>
              <a:rPr lang="cs-CZ" sz="1150" b="1" dirty="0" err="1"/>
              <a:t>Butenko</a:t>
            </a:r>
            <a:r>
              <a:rPr lang="cs-CZ" sz="1150" b="1" dirty="0"/>
              <a:t> A.</a:t>
            </a:r>
            <a:r>
              <a:rPr lang="cs-CZ" sz="1150" dirty="0"/>
              <a:t>, </a:t>
            </a:r>
            <a:r>
              <a:rPr lang="cs-CZ" sz="1150" dirty="0" err="1"/>
              <a:t>Frolov</a:t>
            </a:r>
            <a:r>
              <a:rPr lang="cs-CZ" sz="1150" dirty="0"/>
              <a:t> A.O., </a:t>
            </a:r>
            <a:r>
              <a:rPr lang="cs-CZ" sz="1150" b="1" dirty="0"/>
              <a:t>Votýpka J.</a:t>
            </a:r>
            <a:r>
              <a:rPr lang="cs-CZ" sz="1150" dirty="0"/>
              <a:t>, </a:t>
            </a:r>
            <a:r>
              <a:rPr lang="cs-CZ" sz="1150" dirty="0" err="1"/>
              <a:t>d’Avila-Levy</a:t>
            </a:r>
            <a:r>
              <a:rPr lang="cs-CZ" sz="1150" dirty="0"/>
              <a:t> C.N., Kulich P., Moravcová J., Plevka P., </a:t>
            </a:r>
            <a:r>
              <a:rPr lang="cs-CZ" sz="1150" dirty="0" err="1"/>
              <a:t>Rogozin</a:t>
            </a:r>
            <a:r>
              <a:rPr lang="cs-CZ" sz="1150" dirty="0"/>
              <a:t> I.B., </a:t>
            </a:r>
            <a:r>
              <a:rPr lang="cs-CZ" sz="1150" dirty="0" err="1"/>
              <a:t>Serva</a:t>
            </a:r>
            <a:r>
              <a:rPr lang="cs-CZ" sz="1150" dirty="0"/>
              <a:t> S., </a:t>
            </a:r>
            <a:r>
              <a:rPr lang="cs-CZ" sz="1150" b="1" dirty="0"/>
              <a:t>Lukeš J.</a:t>
            </a:r>
            <a:r>
              <a:rPr lang="cs-CZ" sz="1150" dirty="0"/>
              <a:t>,</a:t>
            </a:r>
            <a:r>
              <a:rPr lang="cs-CZ" sz="1150" b="1" dirty="0"/>
              <a:t> </a:t>
            </a:r>
            <a:r>
              <a:rPr lang="cs-CZ" sz="1150" dirty="0" err="1"/>
              <a:t>Beverley</a:t>
            </a:r>
            <a:r>
              <a:rPr lang="cs-CZ" sz="1150" dirty="0"/>
              <a:t> S.M., </a:t>
            </a:r>
            <a:r>
              <a:rPr lang="cs-CZ" sz="1150" b="1" dirty="0" err="1"/>
              <a:t>Yurchenko</a:t>
            </a:r>
            <a:r>
              <a:rPr lang="cs-CZ" sz="1150" b="1" dirty="0"/>
              <a:t> V.</a:t>
            </a:r>
            <a:r>
              <a:rPr lang="cs-CZ" sz="1150" dirty="0"/>
              <a:t> 2018: </a:t>
            </a:r>
            <a:r>
              <a:rPr lang="cs-CZ" sz="1150" dirty="0" err="1"/>
              <a:t>Viral</a:t>
            </a:r>
            <a:r>
              <a:rPr lang="cs-CZ" sz="1150" dirty="0"/>
              <a:t> </a:t>
            </a:r>
            <a:r>
              <a:rPr lang="cs-CZ" sz="1150" dirty="0" err="1"/>
              <a:t>discovery</a:t>
            </a:r>
            <a:r>
              <a:rPr lang="cs-CZ" sz="1150" dirty="0"/>
              <a:t> and diversity in </a:t>
            </a:r>
            <a:r>
              <a:rPr lang="cs-CZ" sz="1150" dirty="0" err="1"/>
              <a:t>trypanosomatids</a:t>
            </a:r>
            <a:r>
              <a:rPr lang="cs-CZ" sz="1150" dirty="0"/>
              <a:t> </a:t>
            </a:r>
            <a:r>
              <a:rPr lang="cs-CZ" sz="1150" dirty="0" err="1"/>
              <a:t>with</a:t>
            </a:r>
            <a:r>
              <a:rPr lang="cs-CZ" sz="1150" dirty="0"/>
              <a:t> a </a:t>
            </a:r>
            <a:r>
              <a:rPr lang="cs-CZ" sz="1150" dirty="0" err="1"/>
              <a:t>focus</a:t>
            </a:r>
            <a:r>
              <a:rPr lang="cs-CZ" sz="1150" dirty="0"/>
              <a:t> on </a:t>
            </a:r>
            <a:r>
              <a:rPr lang="cs-CZ" sz="1150" dirty="0" err="1"/>
              <a:t>relatives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the</a:t>
            </a:r>
            <a:r>
              <a:rPr lang="cs-CZ" sz="1150" dirty="0"/>
              <a:t> </a:t>
            </a:r>
            <a:r>
              <a:rPr lang="cs-CZ" sz="1150" dirty="0" err="1"/>
              <a:t>human</a:t>
            </a:r>
            <a:r>
              <a:rPr lang="cs-CZ" sz="1150" dirty="0"/>
              <a:t> parasite </a:t>
            </a:r>
            <a:r>
              <a:rPr lang="cs-CZ" sz="1150" i="1" dirty="0" err="1"/>
              <a:t>Leishmania</a:t>
            </a:r>
            <a:r>
              <a:rPr lang="cs-CZ" sz="1150" dirty="0"/>
              <a:t>. </a:t>
            </a:r>
            <a:r>
              <a:rPr lang="cs-CZ" sz="1150" i="1" dirty="0" err="1"/>
              <a:t>Proceedings</a:t>
            </a:r>
            <a:r>
              <a:rPr lang="cs-CZ" sz="1150" i="1" dirty="0"/>
              <a:t> </a:t>
            </a:r>
            <a:r>
              <a:rPr lang="cs-CZ" sz="1150" i="1" dirty="0" err="1"/>
              <a:t>of</a:t>
            </a:r>
            <a:r>
              <a:rPr lang="cs-CZ" sz="1150" i="1" dirty="0"/>
              <a:t> </a:t>
            </a:r>
            <a:r>
              <a:rPr lang="cs-CZ" sz="1150" i="1" dirty="0" err="1"/>
              <a:t>the</a:t>
            </a:r>
            <a:r>
              <a:rPr lang="cs-CZ" sz="1150" i="1" dirty="0"/>
              <a:t> </a:t>
            </a:r>
            <a:r>
              <a:rPr lang="cs-CZ" sz="1150" i="1" dirty="0" err="1"/>
              <a:t>National</a:t>
            </a:r>
            <a:r>
              <a:rPr lang="cs-CZ" sz="1150" i="1" dirty="0"/>
              <a:t> </a:t>
            </a:r>
            <a:r>
              <a:rPr lang="cs-CZ" sz="1150" i="1" dirty="0" err="1"/>
              <a:t>Academy</a:t>
            </a:r>
            <a:r>
              <a:rPr lang="cs-CZ" sz="1150" i="1" dirty="0"/>
              <a:t> </a:t>
            </a:r>
            <a:r>
              <a:rPr lang="cs-CZ" sz="1150" i="1" dirty="0" err="1"/>
              <a:t>of</a:t>
            </a:r>
            <a:r>
              <a:rPr lang="cs-CZ" sz="1150" i="1" dirty="0"/>
              <a:t> </a:t>
            </a:r>
            <a:r>
              <a:rPr lang="cs-CZ" sz="1150" i="1" dirty="0" err="1"/>
              <a:t>Sciences</a:t>
            </a:r>
            <a:r>
              <a:rPr lang="cs-CZ" sz="1150" i="1" dirty="0"/>
              <a:t> </a:t>
            </a:r>
            <a:r>
              <a:rPr lang="cs-CZ" sz="1150" i="1" dirty="0" err="1"/>
              <a:t>of</a:t>
            </a:r>
            <a:r>
              <a:rPr lang="cs-CZ" sz="1150" i="1" dirty="0"/>
              <a:t> </a:t>
            </a:r>
            <a:r>
              <a:rPr lang="cs-CZ" sz="1150" i="1" dirty="0" err="1"/>
              <a:t>the</a:t>
            </a:r>
            <a:r>
              <a:rPr lang="cs-CZ" sz="1150" i="1" dirty="0"/>
              <a:t> United </a:t>
            </a:r>
            <a:r>
              <a:rPr lang="cs-CZ" sz="1150" i="1" dirty="0" err="1"/>
              <a:t>States</a:t>
            </a:r>
            <a:r>
              <a:rPr lang="cs-CZ" sz="1150" i="1" dirty="0"/>
              <a:t> </a:t>
            </a:r>
            <a:r>
              <a:rPr lang="cs-CZ" sz="1150" i="1" dirty="0" err="1"/>
              <a:t>of</a:t>
            </a:r>
            <a:r>
              <a:rPr lang="cs-CZ" sz="1150" i="1" dirty="0"/>
              <a:t> America</a:t>
            </a:r>
            <a:r>
              <a:rPr lang="cs-CZ" sz="1150" dirty="0"/>
              <a:t> 115: E506–E515. [IF=9.504]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b="1" dirty="0" err="1"/>
              <a:t>Husník</a:t>
            </a:r>
            <a:r>
              <a:rPr lang="cs-CZ" sz="1150" b="1" dirty="0"/>
              <a:t> F.</a:t>
            </a:r>
            <a:r>
              <a:rPr lang="cs-CZ" sz="1150" dirty="0"/>
              <a:t>, </a:t>
            </a:r>
            <a:r>
              <a:rPr lang="cs-CZ" sz="1150" dirty="0" err="1"/>
              <a:t>McCutcheon</a:t>
            </a:r>
            <a:r>
              <a:rPr lang="cs-CZ" sz="1150" dirty="0"/>
              <a:t> J.P. 2018: </a:t>
            </a:r>
            <a:r>
              <a:rPr lang="cs-CZ" sz="1150" dirty="0" err="1"/>
              <a:t>Functional</a:t>
            </a:r>
            <a:r>
              <a:rPr lang="cs-CZ" sz="1150" dirty="0"/>
              <a:t> </a:t>
            </a:r>
            <a:r>
              <a:rPr lang="cs-CZ" sz="1150" dirty="0" err="1"/>
              <a:t>horizontal</a:t>
            </a:r>
            <a:r>
              <a:rPr lang="cs-CZ" sz="1150" dirty="0"/>
              <a:t> gene transfer </a:t>
            </a:r>
            <a:r>
              <a:rPr lang="cs-CZ" sz="1150" dirty="0" err="1"/>
              <a:t>from</a:t>
            </a:r>
            <a:r>
              <a:rPr lang="cs-CZ" sz="1150" dirty="0"/>
              <a:t> </a:t>
            </a:r>
            <a:r>
              <a:rPr lang="cs-CZ" sz="1150" dirty="0" err="1"/>
              <a:t>bacteria</a:t>
            </a:r>
            <a:r>
              <a:rPr lang="cs-CZ" sz="1150" dirty="0"/>
              <a:t> to </a:t>
            </a:r>
            <a:r>
              <a:rPr lang="cs-CZ" sz="1150" dirty="0" err="1"/>
              <a:t>eukaryotes</a:t>
            </a:r>
            <a:r>
              <a:rPr lang="cs-CZ" sz="1150" dirty="0"/>
              <a:t>. </a:t>
            </a:r>
            <a:r>
              <a:rPr lang="cs-CZ" sz="1150" b="1" i="1" dirty="0" err="1">
                <a:solidFill>
                  <a:srgbClr val="C00000"/>
                </a:solidFill>
              </a:rPr>
              <a:t>Nature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Reviews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Microbiology</a:t>
            </a:r>
            <a:r>
              <a:rPr lang="cs-CZ" sz="1150" b="1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16: 67–79. [IF=31.851]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Lipson</a:t>
            </a:r>
            <a:r>
              <a:rPr lang="cs-CZ" sz="1150" dirty="0"/>
              <a:t> M., </a:t>
            </a:r>
            <a:r>
              <a:rPr lang="cs-CZ" sz="1150" dirty="0" err="1"/>
              <a:t>Cheronet</a:t>
            </a:r>
            <a:r>
              <a:rPr lang="cs-CZ" sz="1150" dirty="0"/>
              <a:t> O., </a:t>
            </a:r>
            <a:r>
              <a:rPr lang="cs-CZ" sz="1150" dirty="0" err="1"/>
              <a:t>Mallick</a:t>
            </a:r>
            <a:r>
              <a:rPr lang="cs-CZ" sz="1150" dirty="0"/>
              <a:t> S., </a:t>
            </a:r>
            <a:r>
              <a:rPr lang="cs-CZ" sz="1150" dirty="0" err="1"/>
              <a:t>Rohland</a:t>
            </a:r>
            <a:r>
              <a:rPr lang="cs-CZ" sz="1150" dirty="0"/>
              <a:t> N., </a:t>
            </a:r>
            <a:r>
              <a:rPr lang="en-US" sz="1150" dirty="0" smtClean="0"/>
              <a:t>……</a:t>
            </a:r>
            <a:r>
              <a:rPr lang="cs-CZ" sz="1150" b="1" dirty="0" err="1" smtClean="0"/>
              <a:t>Flegontov</a:t>
            </a:r>
            <a:r>
              <a:rPr lang="cs-CZ" sz="1150" b="1" dirty="0" smtClean="0"/>
              <a:t> </a:t>
            </a:r>
            <a:r>
              <a:rPr lang="cs-CZ" sz="1150" b="1" dirty="0"/>
              <a:t>P.</a:t>
            </a:r>
            <a:r>
              <a:rPr lang="cs-CZ" sz="1150" dirty="0"/>
              <a:t>, </a:t>
            </a:r>
            <a:r>
              <a:rPr lang="cs-CZ" sz="1150" dirty="0" err="1"/>
              <a:t>Pinhasi</a:t>
            </a:r>
            <a:r>
              <a:rPr lang="cs-CZ" sz="1150" dirty="0"/>
              <a:t> R., Reich D. 2018: </a:t>
            </a:r>
            <a:r>
              <a:rPr lang="cs-CZ" sz="1150" dirty="0" err="1"/>
              <a:t>Ancient</a:t>
            </a:r>
            <a:r>
              <a:rPr lang="cs-CZ" sz="1150" dirty="0"/>
              <a:t> </a:t>
            </a:r>
            <a:r>
              <a:rPr lang="cs-CZ" sz="1150" dirty="0" err="1"/>
              <a:t>genomes</a:t>
            </a:r>
            <a:r>
              <a:rPr lang="cs-CZ" sz="1150" dirty="0"/>
              <a:t> </a:t>
            </a:r>
            <a:r>
              <a:rPr lang="cs-CZ" sz="1150" dirty="0" err="1"/>
              <a:t>document</a:t>
            </a:r>
            <a:r>
              <a:rPr lang="cs-CZ" sz="1150" dirty="0"/>
              <a:t> </a:t>
            </a:r>
            <a:r>
              <a:rPr lang="cs-CZ" sz="1150" dirty="0" err="1"/>
              <a:t>multiple</a:t>
            </a:r>
            <a:r>
              <a:rPr lang="cs-CZ" sz="1150" dirty="0"/>
              <a:t> </a:t>
            </a:r>
            <a:r>
              <a:rPr lang="cs-CZ" sz="1150" dirty="0" err="1"/>
              <a:t>waves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migration</a:t>
            </a:r>
            <a:r>
              <a:rPr lang="cs-CZ" sz="1150" dirty="0"/>
              <a:t> in </a:t>
            </a:r>
            <a:r>
              <a:rPr lang="cs-CZ" sz="1150" dirty="0" err="1"/>
              <a:t>Southeast</a:t>
            </a:r>
            <a:r>
              <a:rPr lang="cs-CZ" sz="1150" dirty="0"/>
              <a:t> </a:t>
            </a:r>
            <a:r>
              <a:rPr lang="cs-CZ" sz="1150" dirty="0" err="1"/>
              <a:t>Asian</a:t>
            </a:r>
            <a:r>
              <a:rPr lang="cs-CZ" sz="1150" dirty="0"/>
              <a:t> </a:t>
            </a:r>
            <a:r>
              <a:rPr lang="cs-CZ" sz="1150" dirty="0" err="1"/>
              <a:t>prehistory</a:t>
            </a:r>
            <a:r>
              <a:rPr lang="cs-CZ" sz="1150" dirty="0"/>
              <a:t>. </a:t>
            </a:r>
            <a:r>
              <a:rPr lang="cs-CZ" sz="1150" b="1" i="1" dirty="0">
                <a:solidFill>
                  <a:srgbClr val="C00000"/>
                </a:solidFill>
              </a:rPr>
              <a:t>Science</a:t>
            </a:r>
            <a:r>
              <a:rPr lang="cs-CZ" sz="1150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361: 92–95. [IF=41.058]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b="1" dirty="0"/>
              <a:t>Lukeš J.</a:t>
            </a:r>
            <a:r>
              <a:rPr lang="cs-CZ" sz="1150" dirty="0"/>
              <a:t>, </a:t>
            </a:r>
            <a:r>
              <a:rPr lang="cs-CZ" sz="1150" dirty="0" err="1"/>
              <a:t>Husník</a:t>
            </a:r>
            <a:r>
              <a:rPr lang="cs-CZ" sz="1150" dirty="0"/>
              <a:t> F. 2018: </a:t>
            </a:r>
            <a:r>
              <a:rPr lang="cs-CZ" sz="1150" dirty="0" err="1"/>
              <a:t>Microsporidia</a:t>
            </a:r>
            <a:r>
              <a:rPr lang="cs-CZ" sz="1150" dirty="0"/>
              <a:t>: a single </a:t>
            </a:r>
            <a:r>
              <a:rPr lang="cs-CZ" sz="1150" dirty="0" err="1"/>
              <a:t>horizontal</a:t>
            </a:r>
            <a:r>
              <a:rPr lang="cs-CZ" sz="1150" dirty="0"/>
              <a:t> gene transfer </a:t>
            </a:r>
            <a:r>
              <a:rPr lang="cs-CZ" sz="1150" dirty="0" err="1"/>
              <a:t>drives</a:t>
            </a:r>
            <a:r>
              <a:rPr lang="cs-CZ" sz="1150" dirty="0"/>
              <a:t> a </a:t>
            </a:r>
            <a:r>
              <a:rPr lang="cs-CZ" sz="1150" dirty="0" err="1"/>
              <a:t>great</a:t>
            </a:r>
            <a:r>
              <a:rPr lang="cs-CZ" sz="1150" dirty="0"/>
              <a:t> </a:t>
            </a:r>
            <a:r>
              <a:rPr lang="cs-CZ" sz="1150" dirty="0" err="1"/>
              <a:t>leap</a:t>
            </a:r>
            <a:r>
              <a:rPr lang="cs-CZ" sz="1150" dirty="0"/>
              <a:t>. </a:t>
            </a:r>
            <a:r>
              <a:rPr lang="cs-CZ" sz="1150" i="1" dirty="0" err="1"/>
              <a:t>Current</a:t>
            </a:r>
            <a:r>
              <a:rPr lang="cs-CZ" sz="1150" i="1" dirty="0"/>
              <a:t> Biology </a:t>
            </a:r>
            <a:r>
              <a:rPr lang="cs-CZ" sz="1150" dirty="0"/>
              <a:t>28: R712–R715. [IF=9.251]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McQuaid</a:t>
            </a:r>
            <a:r>
              <a:rPr lang="cs-CZ" sz="1150" dirty="0"/>
              <a:t> J.B., </a:t>
            </a:r>
            <a:r>
              <a:rPr lang="cs-CZ" sz="1150" dirty="0" err="1"/>
              <a:t>Kustka</a:t>
            </a:r>
            <a:r>
              <a:rPr lang="cs-CZ" sz="1150" dirty="0"/>
              <a:t> A.B., </a:t>
            </a:r>
            <a:r>
              <a:rPr lang="cs-CZ" sz="1150" b="1" dirty="0"/>
              <a:t>Oborník M.</a:t>
            </a:r>
            <a:r>
              <a:rPr lang="cs-CZ" sz="1150" dirty="0"/>
              <a:t>,</a:t>
            </a:r>
            <a:r>
              <a:rPr lang="cs-CZ" sz="1150" b="1" dirty="0"/>
              <a:t> Horák A.</a:t>
            </a:r>
            <a:r>
              <a:rPr lang="cs-CZ" sz="1150" dirty="0"/>
              <a:t>, </a:t>
            </a:r>
            <a:r>
              <a:rPr lang="cs-CZ" sz="1150" dirty="0" err="1"/>
              <a:t>Mccrow</a:t>
            </a:r>
            <a:r>
              <a:rPr lang="cs-CZ" sz="1150" dirty="0"/>
              <a:t> J., Karas B.J., </a:t>
            </a:r>
            <a:r>
              <a:rPr lang="cs-CZ" sz="1150" dirty="0" err="1"/>
              <a:t>Zheng</a:t>
            </a:r>
            <a:r>
              <a:rPr lang="cs-CZ" sz="1150" dirty="0"/>
              <a:t> H., </a:t>
            </a:r>
            <a:r>
              <a:rPr lang="cs-CZ" sz="1150" dirty="0" err="1"/>
              <a:t>Kindeberg</a:t>
            </a:r>
            <a:r>
              <a:rPr lang="cs-CZ" sz="1150" dirty="0"/>
              <a:t> T., </a:t>
            </a:r>
            <a:r>
              <a:rPr lang="cs-CZ" sz="1150" dirty="0" err="1"/>
              <a:t>Andersson</a:t>
            </a:r>
            <a:r>
              <a:rPr lang="cs-CZ" sz="1150" dirty="0"/>
              <a:t> A.J., </a:t>
            </a:r>
            <a:r>
              <a:rPr lang="cs-CZ" sz="1150" dirty="0" err="1"/>
              <a:t>Barbeau</a:t>
            </a:r>
            <a:r>
              <a:rPr lang="cs-CZ" sz="1150" dirty="0"/>
              <a:t> K.A., Allen A. 2018: </a:t>
            </a:r>
            <a:r>
              <a:rPr lang="cs-CZ" sz="1150" dirty="0" err="1"/>
              <a:t>Carbonate</a:t>
            </a:r>
            <a:r>
              <a:rPr lang="cs-CZ" sz="1150" dirty="0"/>
              <a:t>-sensitive </a:t>
            </a:r>
            <a:r>
              <a:rPr lang="cs-CZ" sz="1150" dirty="0" err="1"/>
              <a:t>phytotransferrin</a:t>
            </a:r>
            <a:r>
              <a:rPr lang="cs-CZ" sz="1150" dirty="0"/>
              <a:t> </a:t>
            </a:r>
            <a:r>
              <a:rPr lang="cs-CZ" sz="1150" dirty="0" err="1"/>
              <a:t>controls</a:t>
            </a:r>
            <a:r>
              <a:rPr lang="cs-CZ" sz="1150" dirty="0"/>
              <a:t> </a:t>
            </a:r>
            <a:r>
              <a:rPr lang="cs-CZ" sz="1150" dirty="0" err="1"/>
              <a:t>high-affinity</a:t>
            </a:r>
            <a:r>
              <a:rPr lang="cs-CZ" sz="1150" dirty="0"/>
              <a:t> iron </a:t>
            </a:r>
            <a:r>
              <a:rPr lang="cs-CZ" sz="1150" dirty="0" err="1"/>
              <a:t>uptake</a:t>
            </a:r>
            <a:r>
              <a:rPr lang="cs-CZ" sz="1150" dirty="0"/>
              <a:t> in </a:t>
            </a:r>
            <a:r>
              <a:rPr lang="cs-CZ" sz="1150" dirty="0" err="1"/>
              <a:t>diatoms</a:t>
            </a:r>
            <a:r>
              <a:rPr lang="cs-CZ" sz="1150" dirty="0"/>
              <a:t>. </a:t>
            </a:r>
            <a:r>
              <a:rPr lang="cs-CZ" sz="1150" b="1" i="1" dirty="0" err="1">
                <a:solidFill>
                  <a:srgbClr val="C00000"/>
                </a:solidFill>
              </a:rPr>
              <a:t>Nature</a:t>
            </a:r>
            <a:r>
              <a:rPr lang="cs-CZ" sz="1150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555: 534–537. [IF=41.577</a:t>
            </a:r>
            <a:r>
              <a:rPr lang="cs-CZ" sz="1150" dirty="0" smtClean="0"/>
              <a:t>]</a:t>
            </a:r>
            <a:endParaRPr lang="cs-CZ" sz="1150" dirty="0"/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/>
              <a:t>Montgomery M.G., </a:t>
            </a:r>
            <a:r>
              <a:rPr lang="cs-CZ" sz="1150" b="1" dirty="0" err="1"/>
              <a:t>Gahura</a:t>
            </a:r>
            <a:r>
              <a:rPr lang="cs-CZ" sz="1150" b="1" dirty="0"/>
              <a:t> O.</a:t>
            </a:r>
            <a:r>
              <a:rPr lang="cs-CZ" sz="1150" dirty="0"/>
              <a:t>, </a:t>
            </a:r>
            <a:r>
              <a:rPr lang="cs-CZ" sz="1150" dirty="0" err="1"/>
              <a:t>Leslie</a:t>
            </a:r>
            <a:r>
              <a:rPr lang="cs-CZ" sz="1150" dirty="0"/>
              <a:t> A.G., </a:t>
            </a:r>
            <a:r>
              <a:rPr lang="cs-CZ" sz="1150" b="1" dirty="0"/>
              <a:t>Zíková A.</a:t>
            </a:r>
            <a:r>
              <a:rPr lang="cs-CZ" sz="1150" dirty="0"/>
              <a:t>, </a:t>
            </a:r>
            <a:r>
              <a:rPr lang="cs-CZ" sz="1150" dirty="0" err="1"/>
              <a:t>Walker</a:t>
            </a:r>
            <a:r>
              <a:rPr lang="cs-CZ" sz="1150" dirty="0"/>
              <a:t> J.E. 2018: ATP </a:t>
            </a:r>
            <a:r>
              <a:rPr lang="cs-CZ" sz="1150" dirty="0" err="1"/>
              <a:t>synthase</a:t>
            </a:r>
            <a:r>
              <a:rPr lang="cs-CZ" sz="1150" dirty="0"/>
              <a:t> </a:t>
            </a:r>
            <a:r>
              <a:rPr lang="cs-CZ" sz="1150" dirty="0" err="1"/>
              <a:t>from</a:t>
            </a:r>
            <a:r>
              <a:rPr lang="cs-CZ" sz="1150" dirty="0"/>
              <a:t> </a:t>
            </a:r>
            <a:r>
              <a:rPr lang="cs-CZ" sz="1150" i="1" dirty="0"/>
              <a:t>Trypanosoma </a:t>
            </a:r>
            <a:r>
              <a:rPr lang="cs-CZ" sz="1150" i="1" dirty="0" err="1"/>
              <a:t>brucei</a:t>
            </a:r>
            <a:r>
              <a:rPr lang="cs-CZ" sz="1150" dirty="0"/>
              <a:t> has </a:t>
            </a:r>
            <a:r>
              <a:rPr lang="cs-CZ" sz="1150" dirty="0" err="1"/>
              <a:t>an</a:t>
            </a:r>
            <a:r>
              <a:rPr lang="cs-CZ" sz="1150" dirty="0"/>
              <a:t> </a:t>
            </a:r>
            <a:r>
              <a:rPr lang="cs-CZ" sz="1150" dirty="0" err="1"/>
              <a:t>elaborated</a:t>
            </a:r>
            <a:r>
              <a:rPr lang="cs-CZ" sz="1150" dirty="0"/>
              <a:t> </a:t>
            </a:r>
            <a:r>
              <a:rPr lang="cs-CZ" sz="1150" dirty="0" err="1"/>
              <a:t>canonical</a:t>
            </a:r>
            <a:r>
              <a:rPr lang="cs-CZ" sz="1150" dirty="0"/>
              <a:t> F1-domain and </a:t>
            </a:r>
            <a:r>
              <a:rPr lang="cs-CZ" sz="1150" dirty="0" err="1"/>
              <a:t>conventional</a:t>
            </a:r>
            <a:r>
              <a:rPr lang="cs-CZ" sz="1150" dirty="0"/>
              <a:t> </a:t>
            </a:r>
            <a:r>
              <a:rPr lang="cs-CZ" sz="1150" dirty="0" err="1"/>
              <a:t>catalytic</a:t>
            </a:r>
            <a:r>
              <a:rPr lang="cs-CZ" sz="1150" dirty="0"/>
              <a:t> </a:t>
            </a:r>
            <a:r>
              <a:rPr lang="cs-CZ" sz="1150" dirty="0" err="1"/>
              <a:t>sites</a:t>
            </a:r>
            <a:r>
              <a:rPr lang="cs-CZ" sz="1150" dirty="0"/>
              <a:t>. </a:t>
            </a:r>
            <a:r>
              <a:rPr lang="cs-CZ" sz="1150" b="1" i="1" dirty="0" err="1">
                <a:solidFill>
                  <a:srgbClr val="C00000"/>
                </a:solidFill>
              </a:rPr>
              <a:t>Proceedings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of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the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National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Academy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of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Sciences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of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the</a:t>
            </a:r>
            <a:r>
              <a:rPr lang="cs-CZ" sz="1150" b="1" i="1" dirty="0">
                <a:solidFill>
                  <a:srgbClr val="C00000"/>
                </a:solidFill>
              </a:rPr>
              <a:t> United </a:t>
            </a:r>
            <a:r>
              <a:rPr lang="cs-CZ" sz="1150" b="1" i="1" dirty="0" err="1">
                <a:solidFill>
                  <a:srgbClr val="C00000"/>
                </a:solidFill>
              </a:rPr>
              <a:t>States</a:t>
            </a:r>
            <a:r>
              <a:rPr lang="cs-CZ" sz="1150" b="1" i="1" dirty="0">
                <a:solidFill>
                  <a:srgbClr val="C00000"/>
                </a:solidFill>
              </a:rPr>
              <a:t> </a:t>
            </a:r>
            <a:r>
              <a:rPr lang="cs-CZ" sz="1150" b="1" i="1" dirty="0" err="1">
                <a:solidFill>
                  <a:srgbClr val="C00000"/>
                </a:solidFill>
              </a:rPr>
              <a:t>of</a:t>
            </a:r>
            <a:r>
              <a:rPr lang="cs-CZ" sz="1150" b="1" i="1" dirty="0">
                <a:solidFill>
                  <a:srgbClr val="C00000"/>
                </a:solidFill>
              </a:rPr>
              <a:t> America</a:t>
            </a:r>
            <a:r>
              <a:rPr lang="cs-CZ" sz="1150" b="1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115: 2102–2107. [IF=9.504]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 smtClean="0"/>
              <a:t>Strassert</a:t>
            </a:r>
            <a:r>
              <a:rPr lang="cs-CZ" sz="1150" dirty="0" smtClean="0"/>
              <a:t> </a:t>
            </a:r>
            <a:r>
              <a:rPr lang="cs-CZ" sz="1150" dirty="0"/>
              <a:t>J.F.H., </a:t>
            </a:r>
            <a:r>
              <a:rPr lang="cs-CZ" sz="1150" dirty="0" err="1"/>
              <a:t>Karnkowska</a:t>
            </a:r>
            <a:r>
              <a:rPr lang="cs-CZ" sz="1150" dirty="0"/>
              <a:t> A., </a:t>
            </a:r>
            <a:r>
              <a:rPr lang="cs-CZ" sz="1150" dirty="0" err="1"/>
              <a:t>Hehenberger</a:t>
            </a:r>
            <a:r>
              <a:rPr lang="cs-CZ" sz="1150" dirty="0"/>
              <a:t> E., </a:t>
            </a:r>
            <a:r>
              <a:rPr lang="cs-CZ" sz="1150" dirty="0" err="1"/>
              <a:t>del</a:t>
            </a:r>
            <a:r>
              <a:rPr lang="cs-CZ" sz="1150" dirty="0"/>
              <a:t> </a:t>
            </a:r>
            <a:r>
              <a:rPr lang="cs-CZ" sz="1150" dirty="0" err="1"/>
              <a:t>Campo</a:t>
            </a:r>
            <a:r>
              <a:rPr lang="cs-CZ" sz="1150" dirty="0"/>
              <a:t> J., </a:t>
            </a:r>
            <a:r>
              <a:rPr lang="cs-CZ" sz="1150" b="1" dirty="0"/>
              <a:t>Kolísko M.</a:t>
            </a:r>
            <a:r>
              <a:rPr lang="cs-CZ" sz="1150" dirty="0"/>
              <a:t>, </a:t>
            </a:r>
            <a:r>
              <a:rPr lang="cs-CZ" sz="1150" dirty="0" err="1"/>
              <a:t>Okamoto</a:t>
            </a:r>
            <a:r>
              <a:rPr lang="cs-CZ" sz="1150" dirty="0"/>
              <a:t> N., </a:t>
            </a:r>
            <a:r>
              <a:rPr lang="cs-CZ" sz="1150" dirty="0" err="1"/>
              <a:t>Burki</a:t>
            </a:r>
            <a:r>
              <a:rPr lang="cs-CZ" sz="1150" dirty="0"/>
              <a:t> F., Janouškovec J., </a:t>
            </a:r>
            <a:r>
              <a:rPr lang="cs-CZ" sz="1150" dirty="0" err="1"/>
              <a:t>Poirier</a:t>
            </a:r>
            <a:r>
              <a:rPr lang="cs-CZ" sz="1150" dirty="0"/>
              <a:t> C., Leonard G., </a:t>
            </a:r>
            <a:r>
              <a:rPr lang="cs-CZ" sz="1150" dirty="0" err="1"/>
              <a:t>Hallam</a:t>
            </a:r>
            <a:r>
              <a:rPr lang="cs-CZ" sz="1150" dirty="0"/>
              <a:t> S.J., </a:t>
            </a:r>
            <a:r>
              <a:rPr lang="cs-CZ" sz="1150" dirty="0" err="1"/>
              <a:t>Richards</a:t>
            </a:r>
            <a:r>
              <a:rPr lang="cs-CZ" sz="1150" dirty="0"/>
              <a:t> T.A., </a:t>
            </a:r>
            <a:r>
              <a:rPr lang="cs-CZ" sz="1150" dirty="0" err="1"/>
              <a:t>Worden</a:t>
            </a:r>
            <a:r>
              <a:rPr lang="cs-CZ" sz="1150" dirty="0"/>
              <a:t> A.Z., </a:t>
            </a:r>
            <a:r>
              <a:rPr lang="cs-CZ" sz="1150" dirty="0" err="1"/>
              <a:t>Santoro</a:t>
            </a:r>
            <a:r>
              <a:rPr lang="cs-CZ" sz="1150" dirty="0"/>
              <a:t> A.E., </a:t>
            </a:r>
            <a:r>
              <a:rPr lang="cs-CZ" sz="1150" dirty="0" err="1"/>
              <a:t>Keeling</a:t>
            </a:r>
            <a:r>
              <a:rPr lang="cs-CZ" sz="1150" dirty="0"/>
              <a:t> P.J. 2018: Single cell </a:t>
            </a:r>
            <a:r>
              <a:rPr lang="cs-CZ" sz="1150" dirty="0" err="1"/>
              <a:t>genomics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uncultured</a:t>
            </a:r>
            <a:r>
              <a:rPr lang="cs-CZ" sz="1150" dirty="0"/>
              <a:t> </a:t>
            </a:r>
            <a:r>
              <a:rPr lang="cs-CZ" sz="1150" dirty="0" err="1"/>
              <a:t>marine</a:t>
            </a:r>
            <a:r>
              <a:rPr lang="cs-CZ" sz="1150" dirty="0"/>
              <a:t> </a:t>
            </a:r>
            <a:r>
              <a:rPr lang="cs-CZ" sz="1150" dirty="0" err="1"/>
              <a:t>alveolates</a:t>
            </a:r>
            <a:r>
              <a:rPr lang="cs-CZ" sz="1150" dirty="0"/>
              <a:t> </a:t>
            </a:r>
            <a:r>
              <a:rPr lang="cs-CZ" sz="1150" dirty="0" err="1"/>
              <a:t>shows</a:t>
            </a:r>
            <a:r>
              <a:rPr lang="cs-CZ" sz="1150" dirty="0"/>
              <a:t> </a:t>
            </a:r>
            <a:r>
              <a:rPr lang="cs-CZ" sz="1150" dirty="0" err="1"/>
              <a:t>paraphyly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basal</a:t>
            </a:r>
            <a:r>
              <a:rPr lang="cs-CZ" sz="1150" dirty="0"/>
              <a:t> </a:t>
            </a:r>
            <a:r>
              <a:rPr lang="cs-CZ" sz="1150" dirty="0" err="1"/>
              <a:t>dinoflagellates</a:t>
            </a:r>
            <a:r>
              <a:rPr lang="cs-CZ" sz="1150" dirty="0"/>
              <a:t>. </a:t>
            </a:r>
            <a:r>
              <a:rPr lang="cs-CZ" sz="1150" i="1" dirty="0"/>
              <a:t>ISME </a:t>
            </a:r>
            <a:r>
              <a:rPr lang="cs-CZ" sz="1150" i="1" dirty="0" err="1"/>
              <a:t>Journal</a:t>
            </a:r>
            <a:r>
              <a:rPr lang="cs-CZ" sz="1150" dirty="0"/>
              <a:t> 12: 304–308. [IF=9.520]</a:t>
            </a:r>
            <a:r>
              <a:rPr lang="cs-CZ" sz="1150" b="1" dirty="0"/>
              <a:t> </a:t>
            </a:r>
            <a:endParaRPr lang="cs-CZ" sz="1150" dirty="0"/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Brunson</a:t>
            </a:r>
            <a:r>
              <a:rPr lang="cs-CZ" sz="1150" dirty="0"/>
              <a:t> J.K., </a:t>
            </a:r>
            <a:r>
              <a:rPr lang="cs-CZ" sz="1150" dirty="0" err="1"/>
              <a:t>McKinnie</a:t>
            </a:r>
            <a:r>
              <a:rPr lang="cs-CZ" sz="1150" dirty="0"/>
              <a:t> S.M.K., </a:t>
            </a:r>
            <a:r>
              <a:rPr lang="cs-CZ" sz="1150" dirty="0" err="1"/>
              <a:t>Chekan</a:t>
            </a:r>
            <a:r>
              <a:rPr lang="cs-CZ" sz="1150" dirty="0"/>
              <a:t> J.R., </a:t>
            </a:r>
            <a:r>
              <a:rPr lang="cs-CZ" sz="1150" dirty="0" err="1"/>
              <a:t>McCrow</a:t>
            </a:r>
            <a:r>
              <a:rPr lang="cs-CZ" sz="1150" dirty="0"/>
              <a:t> J.P., </a:t>
            </a:r>
            <a:r>
              <a:rPr lang="cs-CZ" sz="1150" dirty="0" err="1"/>
              <a:t>Miles</a:t>
            </a:r>
            <a:r>
              <a:rPr lang="cs-CZ" sz="1150" dirty="0"/>
              <a:t> Z.D., Bertrand E.M., </a:t>
            </a:r>
            <a:r>
              <a:rPr lang="cs-CZ" sz="1150" dirty="0" err="1"/>
              <a:t>Bielinski</a:t>
            </a:r>
            <a:r>
              <a:rPr lang="cs-CZ" sz="1150" dirty="0"/>
              <a:t> V.A., </a:t>
            </a:r>
            <a:r>
              <a:rPr lang="cs-CZ" sz="1150" dirty="0" err="1"/>
              <a:t>Luhavaya</a:t>
            </a:r>
            <a:r>
              <a:rPr lang="cs-CZ" sz="1150" dirty="0"/>
              <a:t> H., </a:t>
            </a:r>
            <a:r>
              <a:rPr lang="cs-CZ" sz="1150" b="1" dirty="0"/>
              <a:t>Oborník M.</a:t>
            </a:r>
            <a:r>
              <a:rPr lang="cs-CZ" sz="1150" dirty="0"/>
              <a:t>, Smith G.J., </a:t>
            </a:r>
            <a:r>
              <a:rPr lang="cs-CZ" sz="1150" dirty="0" err="1"/>
              <a:t>Hutchins</a:t>
            </a:r>
            <a:r>
              <a:rPr lang="cs-CZ" sz="1150" dirty="0"/>
              <a:t> D.A., Allen A.E., </a:t>
            </a:r>
            <a:r>
              <a:rPr lang="cs-CZ" sz="1150" dirty="0" err="1"/>
              <a:t>Moore</a:t>
            </a:r>
            <a:r>
              <a:rPr lang="cs-CZ" sz="1150" dirty="0"/>
              <a:t> B.S. 2018: </a:t>
            </a:r>
            <a:r>
              <a:rPr lang="cs-CZ" sz="1150" dirty="0" err="1"/>
              <a:t>Biosynthesis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the</a:t>
            </a:r>
            <a:r>
              <a:rPr lang="cs-CZ" sz="1150" dirty="0"/>
              <a:t> neurotoxin </a:t>
            </a:r>
            <a:r>
              <a:rPr lang="cs-CZ" sz="1150" dirty="0" err="1"/>
              <a:t>domoic</a:t>
            </a:r>
            <a:r>
              <a:rPr lang="cs-CZ" sz="1150" dirty="0"/>
              <a:t> acid in a </a:t>
            </a:r>
            <a:r>
              <a:rPr lang="cs-CZ" sz="1150" dirty="0" err="1"/>
              <a:t>bloom-forming</a:t>
            </a:r>
            <a:r>
              <a:rPr lang="cs-CZ" sz="1150" dirty="0"/>
              <a:t> </a:t>
            </a:r>
            <a:r>
              <a:rPr lang="cs-CZ" sz="1150" dirty="0" err="1"/>
              <a:t>diatom</a:t>
            </a:r>
            <a:r>
              <a:rPr lang="cs-CZ" sz="1150" dirty="0"/>
              <a:t>. </a:t>
            </a:r>
            <a:r>
              <a:rPr lang="cs-CZ" sz="1150" b="1" i="1" dirty="0">
                <a:solidFill>
                  <a:srgbClr val="C00000"/>
                </a:solidFill>
              </a:rPr>
              <a:t>Science</a:t>
            </a:r>
            <a:r>
              <a:rPr lang="cs-CZ" sz="1150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361: 1356–1358. [IF=41,058]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 err="1"/>
              <a:t>del</a:t>
            </a:r>
            <a:r>
              <a:rPr lang="cs-CZ" sz="1150" dirty="0"/>
              <a:t> </a:t>
            </a:r>
            <a:r>
              <a:rPr lang="cs-CZ" sz="1150" dirty="0" err="1"/>
              <a:t>Campo</a:t>
            </a:r>
            <a:r>
              <a:rPr lang="cs-CZ" sz="1150" dirty="0"/>
              <a:t> J., </a:t>
            </a:r>
            <a:r>
              <a:rPr lang="cs-CZ" sz="1150" b="1" dirty="0"/>
              <a:t>Kolísko M.</a:t>
            </a:r>
            <a:r>
              <a:rPr lang="cs-CZ" sz="1150" dirty="0"/>
              <a:t>, </a:t>
            </a:r>
            <a:r>
              <a:rPr lang="cs-CZ" sz="1150" dirty="0" err="1"/>
              <a:t>Boscaro</a:t>
            </a:r>
            <a:r>
              <a:rPr lang="cs-CZ" sz="1150" dirty="0"/>
              <a:t> V., </a:t>
            </a:r>
            <a:r>
              <a:rPr lang="cs-CZ" sz="1150" dirty="0" err="1"/>
              <a:t>Santoferrara</a:t>
            </a:r>
            <a:r>
              <a:rPr lang="cs-CZ" sz="1150" dirty="0"/>
              <a:t> .LF., </a:t>
            </a:r>
            <a:r>
              <a:rPr lang="cs-CZ" sz="1150" b="1" dirty="0" err="1"/>
              <a:t>Nenarokov</a:t>
            </a:r>
            <a:r>
              <a:rPr lang="cs-CZ" sz="1150" b="1" dirty="0"/>
              <a:t> S.</a:t>
            </a:r>
            <a:r>
              <a:rPr lang="cs-CZ" sz="1150" dirty="0"/>
              <a:t>, </a:t>
            </a:r>
            <a:r>
              <a:rPr lang="cs-CZ" sz="1150" dirty="0" err="1"/>
              <a:t>Massana</a:t>
            </a:r>
            <a:r>
              <a:rPr lang="cs-CZ" sz="1150" dirty="0"/>
              <a:t> R., </a:t>
            </a:r>
            <a:r>
              <a:rPr lang="cs-CZ" sz="1150" dirty="0" err="1"/>
              <a:t>Guillou</a:t>
            </a:r>
            <a:r>
              <a:rPr lang="cs-CZ" sz="1150" dirty="0"/>
              <a:t> L., </a:t>
            </a:r>
            <a:r>
              <a:rPr lang="cs-CZ" sz="1150" dirty="0" err="1"/>
              <a:t>Simpson</a:t>
            </a:r>
            <a:r>
              <a:rPr lang="cs-CZ" sz="1150" dirty="0"/>
              <a:t> A.G.B., </a:t>
            </a:r>
            <a:r>
              <a:rPr lang="cs-CZ" sz="1150" dirty="0" err="1"/>
              <a:t>Berney</a:t>
            </a:r>
            <a:r>
              <a:rPr lang="cs-CZ" sz="1150" dirty="0"/>
              <a:t> C., de </a:t>
            </a:r>
            <a:r>
              <a:rPr lang="cs-CZ" sz="1150" dirty="0" err="1"/>
              <a:t>Vargas</a:t>
            </a:r>
            <a:r>
              <a:rPr lang="cs-CZ" sz="1150" dirty="0"/>
              <a:t> C., Brown M., </a:t>
            </a:r>
            <a:r>
              <a:rPr lang="cs-CZ" sz="1150" dirty="0" err="1"/>
              <a:t>Keeling</a:t>
            </a:r>
            <a:r>
              <a:rPr lang="cs-CZ" sz="1150" dirty="0"/>
              <a:t> P., </a:t>
            </a:r>
            <a:r>
              <a:rPr lang="cs-CZ" sz="1150" dirty="0" err="1"/>
              <a:t>Parfrey</a:t>
            </a:r>
            <a:r>
              <a:rPr lang="cs-CZ" sz="1150" dirty="0"/>
              <a:t> L.W. 2018. </a:t>
            </a:r>
            <a:r>
              <a:rPr lang="cs-CZ" sz="1150" dirty="0" err="1"/>
              <a:t>EukRef</a:t>
            </a:r>
            <a:r>
              <a:rPr lang="cs-CZ" sz="1150" dirty="0"/>
              <a:t>: </a:t>
            </a:r>
            <a:r>
              <a:rPr lang="cs-CZ" sz="1150" dirty="0" err="1"/>
              <a:t>phylogenetic</a:t>
            </a:r>
            <a:r>
              <a:rPr lang="cs-CZ" sz="1150" dirty="0"/>
              <a:t> </a:t>
            </a:r>
            <a:r>
              <a:rPr lang="cs-CZ" sz="1150" dirty="0" err="1"/>
              <a:t>curation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ribosomal</a:t>
            </a:r>
            <a:r>
              <a:rPr lang="cs-CZ" sz="1150" dirty="0"/>
              <a:t> RNA to </a:t>
            </a:r>
            <a:r>
              <a:rPr lang="cs-CZ" sz="1150" dirty="0" err="1"/>
              <a:t>enhance</a:t>
            </a:r>
            <a:r>
              <a:rPr lang="cs-CZ" sz="1150" dirty="0"/>
              <a:t> </a:t>
            </a:r>
            <a:r>
              <a:rPr lang="cs-CZ" sz="1150" dirty="0" err="1"/>
              <a:t>understanding</a:t>
            </a:r>
            <a:r>
              <a:rPr lang="cs-CZ" sz="1150" dirty="0"/>
              <a:t> </a:t>
            </a:r>
            <a:r>
              <a:rPr lang="cs-CZ" sz="1150" dirty="0" err="1"/>
              <a:t>of</a:t>
            </a:r>
            <a:r>
              <a:rPr lang="cs-CZ" sz="1150" dirty="0"/>
              <a:t> </a:t>
            </a:r>
            <a:r>
              <a:rPr lang="cs-CZ" sz="1150" dirty="0" err="1"/>
              <a:t>eukaryotic</a:t>
            </a:r>
            <a:r>
              <a:rPr lang="cs-CZ" sz="1150" dirty="0"/>
              <a:t> diversity and </a:t>
            </a:r>
            <a:r>
              <a:rPr lang="cs-CZ" sz="1150" dirty="0" err="1"/>
              <a:t>distribution</a:t>
            </a:r>
            <a:r>
              <a:rPr lang="cs-CZ" sz="1150" i="1" dirty="0"/>
              <a:t>. PLOS Biology</a:t>
            </a:r>
            <a:r>
              <a:rPr lang="cs-CZ" sz="1150" dirty="0"/>
              <a:t> 16: e2005849. [IF=9.163]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b="1" dirty="0" err="1"/>
              <a:t>Kaurov</a:t>
            </a:r>
            <a:r>
              <a:rPr lang="cs-CZ" sz="1150" b="1" dirty="0"/>
              <a:t> I.</a:t>
            </a:r>
            <a:r>
              <a:rPr lang="cs-CZ" sz="1150" dirty="0"/>
              <a:t>, </a:t>
            </a:r>
            <a:r>
              <a:rPr lang="cs-CZ" sz="1150" b="1" dirty="0" err="1"/>
              <a:t>Vancová</a:t>
            </a:r>
            <a:r>
              <a:rPr lang="cs-CZ" sz="1150" b="1" dirty="0"/>
              <a:t> M.</a:t>
            </a:r>
            <a:r>
              <a:rPr lang="cs-CZ" sz="1150" dirty="0"/>
              <a:t>, </a:t>
            </a:r>
            <a:r>
              <a:rPr lang="cs-CZ" sz="1150" dirty="0" err="1"/>
              <a:t>Schimanski</a:t>
            </a:r>
            <a:r>
              <a:rPr lang="cs-CZ" sz="1150" dirty="0"/>
              <a:t> B., </a:t>
            </a:r>
            <a:r>
              <a:rPr lang="cs-CZ" sz="1150" dirty="0" err="1"/>
              <a:t>Cadena</a:t>
            </a:r>
            <a:r>
              <a:rPr lang="cs-CZ" sz="1150" dirty="0"/>
              <a:t> L.R., </a:t>
            </a:r>
            <a:r>
              <a:rPr lang="cs-CZ" sz="1150" b="1" dirty="0"/>
              <a:t>Heller J.</a:t>
            </a:r>
            <a:r>
              <a:rPr lang="cs-CZ" sz="1150" dirty="0"/>
              <a:t>, </a:t>
            </a:r>
            <a:r>
              <a:rPr lang="cs-CZ" sz="1150" b="1" dirty="0"/>
              <a:t>Bílý T.</a:t>
            </a:r>
            <a:r>
              <a:rPr lang="cs-CZ" sz="1150" dirty="0"/>
              <a:t>, Potěšil D., </a:t>
            </a:r>
            <a:r>
              <a:rPr lang="cs-CZ" sz="1150" dirty="0" err="1"/>
              <a:t>Eichenberger</a:t>
            </a:r>
            <a:r>
              <a:rPr lang="cs-CZ" sz="1150" dirty="0"/>
              <a:t> C., </a:t>
            </a:r>
            <a:r>
              <a:rPr lang="cs-CZ" sz="1150" dirty="0" err="1"/>
              <a:t>Bruce</a:t>
            </a:r>
            <a:r>
              <a:rPr lang="cs-CZ" sz="1150" dirty="0"/>
              <a:t> H., </a:t>
            </a:r>
            <a:r>
              <a:rPr lang="cs-CZ" sz="1150" dirty="0" err="1"/>
              <a:t>Oeljeklaus</a:t>
            </a:r>
            <a:r>
              <a:rPr lang="cs-CZ" sz="1150" dirty="0"/>
              <a:t> S., </a:t>
            </a:r>
            <a:r>
              <a:rPr lang="cs-CZ" sz="1150" dirty="0" err="1"/>
              <a:t>Warscheid</a:t>
            </a:r>
            <a:r>
              <a:rPr lang="cs-CZ" sz="1150" dirty="0"/>
              <a:t> B., Zdráhal Z., Schneider A., </a:t>
            </a:r>
            <a:r>
              <a:rPr lang="cs-CZ" sz="1150" b="1" dirty="0"/>
              <a:t>Lukeš J.</a:t>
            </a:r>
            <a:r>
              <a:rPr lang="cs-CZ" sz="1150" dirty="0"/>
              <a:t>, </a:t>
            </a:r>
            <a:r>
              <a:rPr lang="cs-CZ" sz="1150" b="1" dirty="0" err="1"/>
              <a:t>Hashimi</a:t>
            </a:r>
            <a:r>
              <a:rPr lang="cs-CZ" sz="1150" b="1" dirty="0"/>
              <a:t> H.</a:t>
            </a:r>
            <a:r>
              <a:rPr lang="cs-CZ" sz="1150" dirty="0"/>
              <a:t> 2018: </a:t>
            </a:r>
            <a:r>
              <a:rPr lang="cs-CZ" sz="1150" dirty="0" err="1"/>
              <a:t>The</a:t>
            </a:r>
            <a:r>
              <a:rPr lang="cs-CZ" sz="1150" dirty="0"/>
              <a:t> </a:t>
            </a:r>
            <a:r>
              <a:rPr lang="cs-CZ" sz="1150" dirty="0" err="1"/>
              <a:t>diverged</a:t>
            </a:r>
            <a:r>
              <a:rPr lang="cs-CZ" sz="1150" dirty="0"/>
              <a:t> </a:t>
            </a:r>
            <a:r>
              <a:rPr lang="cs-CZ" sz="1150" dirty="0" err="1"/>
              <a:t>trypanosome</a:t>
            </a:r>
            <a:r>
              <a:rPr lang="cs-CZ" sz="1150" dirty="0"/>
              <a:t> MICOS </a:t>
            </a:r>
            <a:r>
              <a:rPr lang="cs-CZ" sz="1150" dirty="0" err="1"/>
              <a:t>complex</a:t>
            </a:r>
            <a:r>
              <a:rPr lang="cs-CZ" sz="1150" dirty="0"/>
              <a:t> as a hub </a:t>
            </a:r>
            <a:r>
              <a:rPr lang="cs-CZ" sz="1150" dirty="0" err="1"/>
              <a:t>for</a:t>
            </a:r>
            <a:r>
              <a:rPr lang="cs-CZ" sz="1150" dirty="0"/>
              <a:t> </a:t>
            </a:r>
            <a:r>
              <a:rPr lang="cs-CZ" sz="1150" dirty="0" err="1"/>
              <a:t>mitochondrial</a:t>
            </a:r>
            <a:r>
              <a:rPr lang="cs-CZ" sz="1150" dirty="0"/>
              <a:t> </a:t>
            </a:r>
            <a:r>
              <a:rPr lang="cs-CZ" sz="1150" dirty="0" err="1"/>
              <a:t>cristae</a:t>
            </a:r>
            <a:r>
              <a:rPr lang="cs-CZ" sz="1150" dirty="0"/>
              <a:t> </a:t>
            </a:r>
            <a:r>
              <a:rPr lang="cs-CZ" sz="1150" dirty="0" err="1"/>
              <a:t>shaping</a:t>
            </a:r>
            <a:r>
              <a:rPr lang="cs-CZ" sz="1150" dirty="0"/>
              <a:t> and protein import. </a:t>
            </a:r>
            <a:r>
              <a:rPr lang="cs-CZ" sz="1150" b="1" i="1" dirty="0" err="1">
                <a:solidFill>
                  <a:srgbClr val="C00000"/>
                </a:solidFill>
              </a:rPr>
              <a:t>Current</a:t>
            </a:r>
            <a:r>
              <a:rPr lang="cs-CZ" sz="1150" b="1" i="1" dirty="0">
                <a:solidFill>
                  <a:srgbClr val="C00000"/>
                </a:solidFill>
              </a:rPr>
              <a:t> Biology</a:t>
            </a:r>
            <a:r>
              <a:rPr lang="cs-CZ" sz="1150" b="1" dirty="0">
                <a:solidFill>
                  <a:srgbClr val="C00000"/>
                </a:solidFill>
              </a:rPr>
              <a:t> </a:t>
            </a:r>
            <a:r>
              <a:rPr lang="cs-CZ" sz="1150" dirty="0"/>
              <a:t>28: 3393–3407.e5. [IF=8.851]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en-US" sz="1150" dirty="0" err="1"/>
              <a:t>Kicia</a:t>
            </a:r>
            <a:r>
              <a:rPr lang="en-US" sz="1150" dirty="0"/>
              <a:t> M., </a:t>
            </a:r>
            <a:r>
              <a:rPr lang="en-US" sz="1150" dirty="0" err="1"/>
              <a:t>Wesolowska</a:t>
            </a:r>
            <a:r>
              <a:rPr lang="en-US" sz="1150" dirty="0"/>
              <a:t> M.,</a:t>
            </a:r>
            <a:r>
              <a:rPr lang="en-US" sz="1150" baseline="30000" dirty="0"/>
              <a:t> </a:t>
            </a:r>
            <a:r>
              <a:rPr lang="en-US" sz="1150" dirty="0"/>
              <a:t> </a:t>
            </a:r>
            <a:r>
              <a:rPr lang="en-US" sz="1150" dirty="0" err="1"/>
              <a:t>Kopacz</a:t>
            </a:r>
            <a:r>
              <a:rPr lang="en-US" sz="1150" dirty="0"/>
              <a:t> Z., </a:t>
            </a:r>
            <a:r>
              <a:rPr lang="en-US" sz="1150" b="1" dirty="0" err="1"/>
              <a:t>Kváč</a:t>
            </a:r>
            <a:r>
              <a:rPr lang="en-US" sz="1150" b="1" dirty="0"/>
              <a:t> M.</a:t>
            </a:r>
            <a:r>
              <a:rPr lang="en-US" sz="1150" dirty="0"/>
              <a:t>, </a:t>
            </a:r>
            <a:r>
              <a:rPr lang="en-US" sz="1150" b="1" dirty="0" err="1"/>
              <a:t>Sak</a:t>
            </a:r>
            <a:r>
              <a:rPr lang="en-US" sz="1150" b="1" dirty="0"/>
              <a:t> B.</a:t>
            </a:r>
            <a:r>
              <a:rPr lang="en-US" sz="1150" dirty="0"/>
              <a:t>, </a:t>
            </a:r>
            <a:r>
              <a:rPr lang="en-US" sz="1150" dirty="0" err="1"/>
              <a:t>Sokulska</a:t>
            </a:r>
            <a:r>
              <a:rPr lang="en-US" sz="1150" dirty="0"/>
              <a:t> M., </a:t>
            </a:r>
            <a:r>
              <a:rPr lang="en-US" sz="1150" dirty="0" err="1"/>
              <a:t>Cebulski</a:t>
            </a:r>
            <a:r>
              <a:rPr lang="en-US" sz="1150" dirty="0"/>
              <a:t> K., </a:t>
            </a:r>
            <a:r>
              <a:rPr lang="en-US" sz="1150" dirty="0" err="1"/>
              <a:t>Hendrich</a:t>
            </a:r>
            <a:r>
              <a:rPr lang="en-US" sz="1150" dirty="0"/>
              <a:t> A., </a:t>
            </a:r>
            <a:r>
              <a:rPr lang="en-US" sz="1150" dirty="0" err="1"/>
              <a:t>Pozowski</a:t>
            </a:r>
            <a:r>
              <a:rPr lang="en-US" sz="1150" dirty="0"/>
              <a:t> P. 2018. Disseminated infection of </a:t>
            </a:r>
            <a:r>
              <a:rPr lang="en-US" sz="1150" i="1" dirty="0" err="1"/>
              <a:t>Encephalitozoon</a:t>
            </a:r>
            <a:r>
              <a:rPr lang="en-US" sz="1150" dirty="0"/>
              <a:t> </a:t>
            </a:r>
            <a:r>
              <a:rPr lang="en-US" sz="1150" dirty="0" err="1"/>
              <a:t>cuniculi</a:t>
            </a:r>
            <a:r>
              <a:rPr lang="en-US" sz="1150" dirty="0"/>
              <a:t> associated with </a:t>
            </a:r>
            <a:r>
              <a:rPr lang="en-US" sz="1150" dirty="0" err="1"/>
              <a:t>osteolysis</a:t>
            </a:r>
            <a:r>
              <a:rPr lang="en-US" sz="1150" dirty="0"/>
              <a:t> of hip </a:t>
            </a:r>
            <a:r>
              <a:rPr lang="en-US" sz="1150" dirty="0" err="1"/>
              <a:t>periprosthetic</a:t>
            </a:r>
            <a:r>
              <a:rPr lang="en-US" sz="1150" dirty="0"/>
              <a:t> tissue. </a:t>
            </a:r>
            <a:r>
              <a:rPr lang="cs-CZ" sz="1150" b="1" i="1" dirty="0" err="1">
                <a:solidFill>
                  <a:srgbClr val="FF0000"/>
                </a:solidFill>
              </a:rPr>
              <a:t>Clinical</a:t>
            </a:r>
            <a:r>
              <a:rPr lang="cs-CZ" sz="1150" b="1" i="1" dirty="0">
                <a:solidFill>
                  <a:srgbClr val="FF0000"/>
                </a:solidFill>
              </a:rPr>
              <a:t> </a:t>
            </a:r>
            <a:r>
              <a:rPr lang="cs-CZ" sz="1150" b="1" i="1" dirty="0" err="1">
                <a:solidFill>
                  <a:srgbClr val="FF0000"/>
                </a:solidFill>
              </a:rPr>
              <a:t>Infectious</a:t>
            </a:r>
            <a:r>
              <a:rPr lang="cs-CZ" sz="1150" b="1" i="1" dirty="0">
                <a:solidFill>
                  <a:srgbClr val="FF0000"/>
                </a:solidFill>
              </a:rPr>
              <a:t> </a:t>
            </a:r>
            <a:r>
              <a:rPr lang="cs-CZ" sz="1150" b="1" i="1" dirty="0" err="1">
                <a:solidFill>
                  <a:srgbClr val="FF0000"/>
                </a:solidFill>
              </a:rPr>
              <a:t>Diseases</a:t>
            </a:r>
            <a:r>
              <a:rPr lang="cs-CZ" sz="1150" b="1" dirty="0">
                <a:solidFill>
                  <a:srgbClr val="FF0000"/>
                </a:solidFill>
              </a:rPr>
              <a:t> </a:t>
            </a:r>
            <a:r>
              <a:rPr lang="en-US" sz="1150" dirty="0"/>
              <a:t>67: 1228–1234</a:t>
            </a:r>
            <a:r>
              <a:rPr lang="cs-CZ" sz="1150" dirty="0"/>
              <a:t>. [IF=9.117]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150" dirty="0"/>
              <a:t>Vacek V., Novák L.V.F., </a:t>
            </a:r>
            <a:r>
              <a:rPr lang="cs-CZ" sz="1150" dirty="0" err="1"/>
              <a:t>Treitli</a:t>
            </a:r>
            <a:r>
              <a:rPr lang="cs-CZ" sz="1150" dirty="0"/>
              <a:t> S.C., Táborský P., </a:t>
            </a:r>
            <a:r>
              <a:rPr lang="cs-CZ" sz="1150" dirty="0" smtClean="0"/>
              <a:t>Čepička </a:t>
            </a:r>
            <a:r>
              <a:rPr lang="cs-CZ" sz="1150" dirty="0"/>
              <a:t>I., </a:t>
            </a:r>
            <a:r>
              <a:rPr lang="cs-CZ" sz="1150" b="1" dirty="0"/>
              <a:t>Kolísko M.</a:t>
            </a:r>
            <a:r>
              <a:rPr lang="cs-CZ" sz="1150" dirty="0"/>
              <a:t>, </a:t>
            </a:r>
            <a:r>
              <a:rPr lang="cs-CZ" sz="1150" dirty="0" err="1"/>
              <a:t>Keeling</a:t>
            </a:r>
            <a:r>
              <a:rPr lang="cs-CZ" sz="1150" dirty="0"/>
              <a:t> P.J., Hampl V. 2018: </a:t>
            </a:r>
            <a:r>
              <a:rPr lang="cs-CZ" sz="1150" dirty="0" err="1"/>
              <a:t>Fe</a:t>
            </a:r>
            <a:r>
              <a:rPr lang="cs-CZ" sz="1150" dirty="0"/>
              <a:t>-S Cluster </a:t>
            </a:r>
            <a:r>
              <a:rPr lang="cs-CZ" sz="1150" dirty="0" err="1"/>
              <a:t>Assembly</a:t>
            </a:r>
            <a:r>
              <a:rPr lang="cs-CZ" sz="1150" dirty="0"/>
              <a:t> in </a:t>
            </a:r>
            <a:r>
              <a:rPr lang="cs-CZ" sz="1150" dirty="0" err="1"/>
              <a:t>Oxymonads</a:t>
            </a:r>
            <a:r>
              <a:rPr lang="cs-CZ" sz="1150" dirty="0"/>
              <a:t> and </a:t>
            </a:r>
            <a:r>
              <a:rPr lang="cs-CZ" sz="1150" dirty="0" err="1"/>
              <a:t>Related</a:t>
            </a:r>
            <a:r>
              <a:rPr lang="cs-CZ" sz="1150" dirty="0"/>
              <a:t> </a:t>
            </a:r>
            <a:r>
              <a:rPr lang="cs-CZ" sz="1150" dirty="0" err="1"/>
              <a:t>Protists</a:t>
            </a:r>
            <a:r>
              <a:rPr lang="cs-CZ" sz="1150" dirty="0"/>
              <a:t>. </a:t>
            </a:r>
            <a:r>
              <a:rPr lang="cs-CZ" sz="1150" dirty="0" err="1"/>
              <a:t>Molecular</a:t>
            </a:r>
            <a:r>
              <a:rPr lang="cs-CZ" sz="1150" dirty="0"/>
              <a:t> Biology and </a:t>
            </a:r>
            <a:r>
              <a:rPr lang="cs-CZ" sz="1150" dirty="0" err="1"/>
              <a:t>Evolution</a:t>
            </a:r>
            <a:r>
              <a:rPr lang="cs-CZ" sz="1150" dirty="0"/>
              <a:t> 35: 2712–2718. [IF=10.217]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44957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POPULARIZACE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75" y="1264762"/>
            <a:ext cx="10006451" cy="5497988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838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0472"/>
            <a:ext cx="10515600" cy="1325563"/>
          </a:xfrm>
        </p:spPr>
        <p:txBody>
          <a:bodyPr/>
          <a:lstStyle/>
          <a:p>
            <a:r>
              <a:rPr lang="cs-CZ" dirty="0" smtClean="0"/>
              <a:t>COVERS 2018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71" y="3552434"/>
            <a:ext cx="2191132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12" y="250688"/>
            <a:ext cx="2036032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000" y="3551214"/>
            <a:ext cx="2185219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918" y="253126"/>
            <a:ext cx="2187769" cy="28775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2" name="TextovéPole 11"/>
          <p:cNvSpPr txBox="1"/>
          <p:nvPr/>
        </p:nvSpPr>
        <p:spPr>
          <a:xfrm>
            <a:off x="2426103" y="4399889"/>
            <a:ext cx="30003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Kaur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B.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Valach M., </a:t>
            </a: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Peña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Diaz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P.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Moreira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S.,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Keeling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P.J., Burger G., 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Lukeš J.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Faktorová D.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2018: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Transformation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Diplonema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papillatum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type species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highly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diverse and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abundant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marine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micro-eukaryotes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Diplonemida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Euglenozoa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cs-CZ" sz="1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Microbiology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20: 1030–1040.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14944" y="2392024"/>
            <a:ext cx="33719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Yurchenko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V.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Lukeš J.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2018: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Parasites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endo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symbiotic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microbes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Parasitology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145: 1261–1264. 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096000" y="1211362"/>
            <a:ext cx="36399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Schwelm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A.,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Badstöber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J.,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Bulman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S.,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Desoignies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N.,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Etemadi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M.,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Falloon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R.E.,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Gachon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C.M.M.,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Legreve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A.,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Lukeš J.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Merz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U., </a:t>
            </a:r>
            <a:r>
              <a:rPr 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Nenaroková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A.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Strittmatter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M.,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Sullivan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B.K.,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Neuhauser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S. 2018: Not in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usual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Top 10 –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eukaryotes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infecting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plant and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algae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Molecular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cs-CZ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Pathology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19: 1029–1044</a:t>
            </a: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8710219" y="4830776"/>
            <a:ext cx="300037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Lukeš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J.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Butenko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A.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Hashimi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H.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Maslov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D.A.,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Votýpka J.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Yurchenko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 V.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2018: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Trypanosomatids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are much more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than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just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trypanosomes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clues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expanded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family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err="1">
                <a:latin typeface="Arial" panose="020B0604020202020204" pitchFamily="34" charset="0"/>
                <a:cs typeface="Arial" panose="020B0604020202020204" pitchFamily="34" charset="0"/>
              </a:rPr>
              <a:t>tree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 in Parasitology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34: 466–480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56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PAPERS THAT WILL COME OUT IN 2019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90261"/>
            <a:ext cx="10515600" cy="4586702"/>
          </a:xfrm>
        </p:spPr>
        <p:txBody>
          <a:bodyPr numCol="1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dirty="0" smtClean="0"/>
              <a:t>Práce s IF nad 8, které vyjdou v roce 2019</a:t>
            </a:r>
          </a:p>
          <a:p>
            <a:pPr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</a:pPr>
            <a:endParaRPr lang="cs-CZ" sz="1400" dirty="0" smtClean="0"/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dirty="0" err="1"/>
              <a:t>Beriman</a:t>
            </a:r>
            <a:r>
              <a:rPr lang="cs-CZ" sz="1400" dirty="0"/>
              <a:t> M. and International </a:t>
            </a:r>
            <a:r>
              <a:rPr lang="cs-CZ" sz="1400" dirty="0" err="1"/>
              <a:t>Helminth</a:t>
            </a:r>
            <a:r>
              <a:rPr lang="cs-CZ" sz="1400" dirty="0"/>
              <a:t> </a:t>
            </a:r>
            <a:r>
              <a:rPr lang="cs-CZ" sz="1400" dirty="0" err="1"/>
              <a:t>Genomes</a:t>
            </a:r>
            <a:r>
              <a:rPr lang="cs-CZ" sz="1400" dirty="0"/>
              <a:t> </a:t>
            </a:r>
            <a:r>
              <a:rPr lang="cs-CZ" sz="1400" dirty="0" err="1"/>
              <a:t>Consortium</a:t>
            </a:r>
            <a:r>
              <a:rPr lang="cs-CZ" sz="1400" dirty="0"/>
              <a:t> </a:t>
            </a:r>
            <a:r>
              <a:rPr lang="cs-CZ" sz="1400" dirty="0" err="1"/>
              <a:t>including</a:t>
            </a:r>
            <a:r>
              <a:rPr lang="cs-CZ" sz="1400" dirty="0"/>
              <a:t> </a:t>
            </a:r>
            <a:r>
              <a:rPr lang="cs-CZ" sz="1400" b="1" dirty="0" err="1"/>
              <a:t>Scholz</a:t>
            </a:r>
            <a:r>
              <a:rPr lang="cs-CZ" sz="1400" b="1" dirty="0"/>
              <a:t> T.</a:t>
            </a:r>
            <a:r>
              <a:rPr lang="cs-CZ" sz="1400" dirty="0"/>
              <a:t> </a:t>
            </a:r>
            <a:r>
              <a:rPr lang="cs-CZ" sz="1400" dirty="0" smtClean="0"/>
              <a:t>2019: </a:t>
            </a:r>
            <a:r>
              <a:rPr lang="cs-CZ" sz="1400" dirty="0" err="1" smtClean="0"/>
              <a:t>Comparative</a:t>
            </a:r>
            <a:r>
              <a:rPr lang="cs-CZ" sz="1400" dirty="0" smtClean="0"/>
              <a:t> </a:t>
            </a:r>
            <a:r>
              <a:rPr lang="cs-CZ" sz="1400" dirty="0" err="1"/>
              <a:t>genomics</a:t>
            </a:r>
            <a:r>
              <a:rPr lang="cs-CZ" sz="1400" dirty="0"/>
              <a:t> </a:t>
            </a:r>
            <a:r>
              <a:rPr lang="cs-CZ" sz="1400" dirty="0" err="1"/>
              <a:t>of</a:t>
            </a:r>
            <a:r>
              <a:rPr lang="cs-CZ" sz="1400" dirty="0"/>
              <a:t> </a:t>
            </a:r>
            <a:r>
              <a:rPr lang="cs-CZ" sz="1400" dirty="0" err="1"/>
              <a:t>the</a:t>
            </a:r>
            <a:r>
              <a:rPr lang="cs-CZ" sz="1400" dirty="0"/>
              <a:t> major </a:t>
            </a:r>
            <a:r>
              <a:rPr lang="cs-CZ" sz="1400" dirty="0" err="1"/>
              <a:t>parasitic</a:t>
            </a:r>
            <a:r>
              <a:rPr lang="cs-CZ" sz="1400" dirty="0"/>
              <a:t> </a:t>
            </a:r>
            <a:r>
              <a:rPr lang="cs-CZ" sz="1400" dirty="0" err="1"/>
              <a:t>worm</a:t>
            </a:r>
            <a:r>
              <a:rPr lang="cs-CZ" sz="1400" dirty="0"/>
              <a:t>. </a:t>
            </a:r>
            <a:r>
              <a:rPr lang="cs-CZ" sz="1400" i="1" dirty="0" err="1"/>
              <a:t>Nature</a:t>
            </a:r>
            <a:r>
              <a:rPr lang="cs-CZ" sz="1400" i="1" dirty="0"/>
              <a:t> </a:t>
            </a:r>
            <a:r>
              <a:rPr lang="cs-CZ" sz="1400" i="1" dirty="0" err="1"/>
              <a:t>Genetics</a:t>
            </a:r>
            <a:r>
              <a:rPr lang="cs-CZ" sz="1400" dirty="0"/>
              <a:t> (in </a:t>
            </a:r>
            <a:r>
              <a:rPr lang="cs-CZ" sz="1400" dirty="0" err="1"/>
              <a:t>press</a:t>
            </a:r>
            <a:r>
              <a:rPr lang="cs-CZ" sz="1400" dirty="0"/>
              <a:t>). [IF= </a:t>
            </a:r>
            <a:r>
              <a:rPr lang="cs-CZ" sz="1400" b="1" dirty="0"/>
              <a:t>27.125</a:t>
            </a:r>
            <a:r>
              <a:rPr lang="cs-CZ" sz="1400" dirty="0" smtClean="0"/>
              <a:t>].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 err="1" smtClean="0"/>
              <a:t>Flegontov</a:t>
            </a:r>
            <a:r>
              <a:rPr lang="cs-CZ" sz="1400" b="1" dirty="0" smtClean="0"/>
              <a:t> P.</a:t>
            </a:r>
            <a:r>
              <a:rPr lang="cs-CZ" sz="1400" dirty="0" smtClean="0"/>
              <a:t>, </a:t>
            </a:r>
            <a:r>
              <a:rPr lang="cs-CZ" sz="1400" dirty="0" err="1" smtClean="0"/>
              <a:t>Ezgi</a:t>
            </a:r>
            <a:r>
              <a:rPr lang="cs-CZ" sz="1400" dirty="0" smtClean="0"/>
              <a:t> </a:t>
            </a:r>
            <a:r>
              <a:rPr lang="cs-CZ" sz="1400" dirty="0" err="1" smtClean="0"/>
              <a:t>Altınışık</a:t>
            </a:r>
            <a:r>
              <a:rPr lang="cs-CZ" sz="1400" dirty="0" smtClean="0"/>
              <a:t> N.E., </a:t>
            </a:r>
            <a:r>
              <a:rPr lang="cs-CZ" sz="1400" dirty="0" err="1" smtClean="0"/>
              <a:t>Changmai</a:t>
            </a:r>
            <a:r>
              <a:rPr lang="cs-CZ" sz="1400" dirty="0" smtClean="0"/>
              <a:t> P., </a:t>
            </a:r>
            <a:r>
              <a:rPr lang="cs-CZ" sz="1400" dirty="0" err="1" smtClean="0"/>
              <a:t>Rohland</a:t>
            </a:r>
            <a:r>
              <a:rPr lang="cs-CZ" sz="1400" dirty="0" smtClean="0"/>
              <a:t> N., </a:t>
            </a:r>
            <a:r>
              <a:rPr lang="cs-CZ" sz="1400" dirty="0" err="1" smtClean="0"/>
              <a:t>Mallick</a:t>
            </a:r>
            <a:r>
              <a:rPr lang="cs-CZ" sz="1400" dirty="0" smtClean="0"/>
              <a:t> S., </a:t>
            </a:r>
            <a:r>
              <a:rPr lang="cs-CZ" sz="1400" dirty="0" err="1" smtClean="0"/>
              <a:t>Adamski</a:t>
            </a:r>
            <a:r>
              <a:rPr lang="cs-CZ" sz="1400" dirty="0" smtClean="0"/>
              <a:t> N., </a:t>
            </a:r>
            <a:r>
              <a:rPr lang="cs-CZ" sz="1400" dirty="0" err="1" smtClean="0"/>
              <a:t>Bolnick</a:t>
            </a:r>
            <a:r>
              <a:rPr lang="cs-CZ" sz="1400" dirty="0" smtClean="0"/>
              <a:t> D.A., </a:t>
            </a:r>
            <a:r>
              <a:rPr lang="cs-CZ" sz="1400" dirty="0" err="1" smtClean="0"/>
              <a:t>Broomandkhoshbacht</a:t>
            </a:r>
            <a:r>
              <a:rPr lang="cs-CZ" sz="1400" dirty="0" smtClean="0"/>
              <a:t> N., </a:t>
            </a:r>
            <a:r>
              <a:rPr lang="cs-CZ" sz="1400" dirty="0" err="1" smtClean="0"/>
              <a:t>Candilio</a:t>
            </a:r>
            <a:r>
              <a:rPr lang="cs-CZ" sz="1400" dirty="0" smtClean="0"/>
              <a:t> F., </a:t>
            </a:r>
            <a:r>
              <a:rPr lang="cs-CZ" sz="1400" dirty="0" err="1" smtClean="0"/>
              <a:t>Culleton</a:t>
            </a:r>
            <a:r>
              <a:rPr lang="cs-CZ" sz="1400" dirty="0" smtClean="0"/>
              <a:t> B.J., </a:t>
            </a:r>
            <a:r>
              <a:rPr lang="cs-CZ" sz="1400" b="1" dirty="0" err="1" smtClean="0"/>
              <a:t>Flegontova</a:t>
            </a:r>
            <a:r>
              <a:rPr lang="cs-CZ" sz="1400" b="1" dirty="0" smtClean="0"/>
              <a:t> O.</a:t>
            </a:r>
            <a:r>
              <a:rPr lang="cs-CZ" sz="1400" dirty="0" smtClean="0"/>
              <a:t>, </a:t>
            </a:r>
            <a:r>
              <a:rPr lang="cs-CZ" sz="1400" dirty="0" err="1" smtClean="0"/>
              <a:t>Friesen</a:t>
            </a:r>
            <a:r>
              <a:rPr lang="cs-CZ" sz="1400" dirty="0" smtClean="0"/>
              <a:t> T.M., </a:t>
            </a:r>
            <a:r>
              <a:rPr lang="cs-CZ" sz="1400" dirty="0" err="1" smtClean="0"/>
              <a:t>Jeong</a:t>
            </a:r>
            <a:r>
              <a:rPr lang="cs-CZ" sz="1400" dirty="0" smtClean="0"/>
              <a:t> Ch., </a:t>
            </a:r>
            <a:r>
              <a:rPr lang="cs-CZ" sz="1400" dirty="0" err="1" smtClean="0"/>
              <a:t>Harper</a:t>
            </a:r>
            <a:r>
              <a:rPr lang="cs-CZ" sz="1400" dirty="0" smtClean="0"/>
              <a:t> T.K., </a:t>
            </a:r>
            <a:r>
              <a:rPr lang="cs-CZ" sz="1400" dirty="0" err="1" smtClean="0"/>
              <a:t>Keating</a:t>
            </a:r>
            <a:r>
              <a:rPr lang="cs-CZ" sz="1400" dirty="0" smtClean="0"/>
              <a:t> D., </a:t>
            </a:r>
            <a:r>
              <a:rPr lang="cs-CZ" sz="1400" dirty="0" err="1" smtClean="0"/>
              <a:t>Kennett</a:t>
            </a:r>
            <a:r>
              <a:rPr lang="cs-CZ" sz="1400" dirty="0" smtClean="0"/>
              <a:t> D.J., Kim A.M., </a:t>
            </a:r>
            <a:r>
              <a:rPr lang="cs-CZ" sz="1400" dirty="0" err="1"/>
              <a:t>Thiseas</a:t>
            </a:r>
            <a:r>
              <a:rPr lang="cs-CZ" sz="1400" dirty="0"/>
              <a:t> C. </a:t>
            </a:r>
            <a:r>
              <a:rPr lang="cs-CZ" sz="1400" dirty="0" err="1" smtClean="0"/>
              <a:t>Lamnidis</a:t>
            </a:r>
            <a:r>
              <a:rPr lang="cs-CZ" sz="1400" dirty="0" smtClean="0"/>
              <a:t> T.C., </a:t>
            </a:r>
            <a:r>
              <a:rPr lang="cs-CZ" sz="1400" dirty="0" err="1" smtClean="0"/>
              <a:t>Lawson</a:t>
            </a:r>
            <a:r>
              <a:rPr lang="cs-CZ" sz="1400" dirty="0" smtClean="0"/>
              <a:t> A.M., </a:t>
            </a:r>
            <a:r>
              <a:rPr lang="cs-CZ" sz="1400" dirty="0" err="1" smtClean="0"/>
              <a:t>Olalde</a:t>
            </a:r>
            <a:r>
              <a:rPr lang="cs-CZ" sz="1400" dirty="0" smtClean="0"/>
              <a:t> I., Oppenheimer J., </a:t>
            </a:r>
            <a:r>
              <a:rPr lang="cs-CZ" sz="1400" dirty="0"/>
              <a:t>Ben A</a:t>
            </a:r>
            <a:r>
              <a:rPr lang="cs-CZ" sz="1400" dirty="0" smtClean="0"/>
              <a:t>., </a:t>
            </a:r>
            <a:r>
              <a:rPr lang="cs-CZ" sz="1400" dirty="0" err="1" smtClean="0"/>
              <a:t>Potter</a:t>
            </a:r>
            <a:r>
              <a:rPr lang="cs-CZ" sz="1400" dirty="0" smtClean="0"/>
              <a:t> B.A., </a:t>
            </a:r>
            <a:r>
              <a:rPr lang="cs-CZ" sz="1400" dirty="0" err="1" smtClean="0"/>
              <a:t>Raff</a:t>
            </a:r>
            <a:r>
              <a:rPr lang="cs-CZ" sz="1400" dirty="0" smtClean="0"/>
              <a:t> J., </a:t>
            </a:r>
            <a:r>
              <a:rPr lang="cs-CZ" sz="1400" dirty="0" err="1" smtClean="0"/>
              <a:t>Sattler</a:t>
            </a:r>
            <a:r>
              <a:rPr lang="cs-CZ" sz="1400" dirty="0" smtClean="0"/>
              <a:t> R.A., </a:t>
            </a:r>
            <a:r>
              <a:rPr lang="cs-CZ" sz="1400" dirty="0" err="1" smtClean="0"/>
              <a:t>Skoglund</a:t>
            </a:r>
            <a:r>
              <a:rPr lang="cs-CZ" sz="1400" dirty="0" smtClean="0"/>
              <a:t> P., </a:t>
            </a:r>
            <a:r>
              <a:rPr lang="cs-CZ" sz="1400" dirty="0" err="1" smtClean="0"/>
              <a:t>Stewardson</a:t>
            </a:r>
            <a:r>
              <a:rPr lang="cs-CZ" sz="1400" dirty="0" smtClean="0"/>
              <a:t> K., Vajda E.J., </a:t>
            </a:r>
            <a:r>
              <a:rPr lang="cs-CZ" sz="1400" dirty="0" err="1" smtClean="0"/>
              <a:t>Vasilyev</a:t>
            </a:r>
            <a:r>
              <a:rPr lang="cs-CZ" sz="1400" dirty="0" smtClean="0"/>
              <a:t> S., </a:t>
            </a:r>
            <a:r>
              <a:rPr lang="cs-CZ" sz="1400" dirty="0" err="1" smtClean="0"/>
              <a:t>Veselovskaya</a:t>
            </a:r>
            <a:r>
              <a:rPr lang="cs-CZ" sz="1400" dirty="0" smtClean="0"/>
              <a:t> E., </a:t>
            </a:r>
            <a:r>
              <a:rPr lang="cs-CZ" sz="1400" dirty="0" err="1" smtClean="0"/>
              <a:t>Hayes</a:t>
            </a:r>
            <a:r>
              <a:rPr lang="cs-CZ" sz="1400" dirty="0" smtClean="0"/>
              <a:t> M.G., </a:t>
            </a:r>
            <a:r>
              <a:rPr lang="cs-CZ" sz="1400" dirty="0" err="1" smtClean="0"/>
              <a:t>O’Rourke</a:t>
            </a:r>
            <a:r>
              <a:rPr lang="cs-CZ" sz="1400" dirty="0" smtClean="0"/>
              <a:t> D.H., Krause J., </a:t>
            </a:r>
            <a:r>
              <a:rPr lang="cs-CZ" sz="1400" dirty="0" err="1" smtClean="0"/>
              <a:t>Pinhasi</a:t>
            </a:r>
            <a:r>
              <a:rPr lang="cs-CZ" sz="1400" dirty="0" smtClean="0"/>
              <a:t> R., Reich D., </a:t>
            </a:r>
            <a:r>
              <a:rPr lang="cs-CZ" sz="1400" dirty="0" err="1" smtClean="0"/>
              <a:t>Schiffels</a:t>
            </a:r>
            <a:r>
              <a:rPr lang="cs-CZ" sz="1400" dirty="0" smtClean="0"/>
              <a:t> S. 2019: </a:t>
            </a:r>
            <a:r>
              <a:rPr lang="en-US" sz="1400" dirty="0"/>
              <a:t>Paleo-Eskimo genetic ancestry and the peopling of Chukotka and North </a:t>
            </a:r>
            <a:r>
              <a:rPr lang="en-US" sz="1400" dirty="0" smtClean="0"/>
              <a:t>America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Nature</a:t>
            </a:r>
            <a:r>
              <a:rPr lang="cs-CZ" sz="1400" dirty="0" smtClean="0"/>
              <a:t> (in </a:t>
            </a:r>
            <a:r>
              <a:rPr lang="cs-CZ" sz="1400" dirty="0" err="1" smtClean="0"/>
              <a:t>press</a:t>
            </a:r>
            <a:r>
              <a:rPr lang="cs-CZ" sz="1400" dirty="0" smtClean="0"/>
              <a:t>). </a:t>
            </a:r>
            <a:r>
              <a:rPr lang="cs-CZ" sz="1400" dirty="0"/>
              <a:t>[IF= </a:t>
            </a:r>
            <a:r>
              <a:rPr lang="cs-CZ" sz="1400" b="1" dirty="0" smtClean="0"/>
              <a:t>41.577</a:t>
            </a:r>
            <a:r>
              <a:rPr lang="cs-CZ" sz="1400" dirty="0" smtClean="0"/>
              <a:t>]</a:t>
            </a:r>
            <a:endParaRPr lang="en-US" sz="1400" dirty="0"/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endParaRPr lang="cs-CZ" sz="1400" dirty="0" smtClean="0"/>
          </a:p>
          <a:p>
            <a:pPr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</a:pPr>
            <a:endParaRPr lang="cs-CZ" sz="1400" dirty="0" smtClean="0"/>
          </a:p>
          <a:p>
            <a:pPr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</a:pPr>
            <a:r>
              <a:rPr lang="cs-CZ" sz="1400" dirty="0" smtClean="0"/>
              <a:t>K</a:t>
            </a:r>
            <a:r>
              <a:rPr lang="cs-CZ" sz="1400" dirty="0"/>
              <a:t> dnešnímu dni je </a:t>
            </a:r>
            <a:r>
              <a:rPr lang="cs-CZ" sz="1400" dirty="0" err="1"/>
              <a:t>Ahead</a:t>
            </a:r>
            <a:r>
              <a:rPr lang="cs-CZ" sz="1400" dirty="0"/>
              <a:t> </a:t>
            </a:r>
            <a:r>
              <a:rPr lang="cs-CZ" sz="1400" dirty="0" err="1"/>
              <a:t>of</a:t>
            </a:r>
            <a:r>
              <a:rPr lang="cs-CZ" sz="1400" dirty="0"/>
              <a:t> </a:t>
            </a:r>
            <a:r>
              <a:rPr lang="cs-CZ" sz="1400" dirty="0" err="1"/>
              <a:t>print</a:t>
            </a:r>
            <a:r>
              <a:rPr lang="cs-CZ" sz="1400" dirty="0"/>
              <a:t> nebo in </a:t>
            </a:r>
            <a:r>
              <a:rPr lang="cs-CZ" sz="1400" dirty="0" err="1"/>
              <a:t>press</a:t>
            </a:r>
            <a:r>
              <a:rPr lang="cs-CZ" sz="1400" dirty="0"/>
              <a:t> nebo </a:t>
            </a:r>
            <a:r>
              <a:rPr lang="cs-CZ" sz="1400" dirty="0" err="1"/>
              <a:t>accepted</a:t>
            </a:r>
            <a:r>
              <a:rPr lang="cs-CZ" sz="1400" dirty="0"/>
              <a:t> </a:t>
            </a:r>
            <a:r>
              <a:rPr lang="cs-CZ" sz="1400" b="1" dirty="0" smtClean="0"/>
              <a:t>19 </a:t>
            </a:r>
            <a:r>
              <a:rPr lang="cs-CZ" sz="1400" dirty="0" smtClean="0"/>
              <a:t>článků </a:t>
            </a:r>
            <a:r>
              <a:rPr lang="cs-CZ" sz="1400" dirty="0"/>
              <a:t>(suma jejich IF2017 = </a:t>
            </a:r>
            <a:r>
              <a:rPr lang="cs-CZ" sz="1400" b="1" dirty="0" smtClean="0"/>
              <a:t>110.541</a:t>
            </a:r>
            <a:r>
              <a:rPr lang="cs-CZ" sz="1400" dirty="0" smtClean="0"/>
              <a:t>)</a:t>
            </a: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98239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9826"/>
            <a:ext cx="10515600" cy="1325563"/>
          </a:xfrm>
        </p:spPr>
        <p:txBody>
          <a:bodyPr/>
          <a:lstStyle/>
          <a:p>
            <a:r>
              <a:rPr lang="cs-CZ" dirty="0" smtClean="0"/>
              <a:t>PAPERS THAT WILL COME OUT IN 2019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800" y="914399"/>
            <a:ext cx="12090400" cy="5808133"/>
          </a:xfrm>
        </p:spPr>
        <p:txBody>
          <a:bodyPr numCol="2">
            <a:noAutofit/>
          </a:bodyPr>
          <a:lstStyle/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/>
              <a:t>Abdolahpur</a:t>
            </a:r>
            <a:r>
              <a:rPr lang="cs-CZ" sz="1050" dirty="0"/>
              <a:t> </a:t>
            </a:r>
            <a:r>
              <a:rPr lang="cs-CZ" sz="1050" dirty="0" err="1"/>
              <a:t>Monikh</a:t>
            </a:r>
            <a:r>
              <a:rPr lang="cs-CZ" sz="1050" dirty="0"/>
              <a:t> F., </a:t>
            </a:r>
            <a:r>
              <a:rPr lang="cs-CZ" sz="1050" dirty="0" err="1"/>
              <a:t>Chupani</a:t>
            </a:r>
            <a:r>
              <a:rPr lang="cs-CZ" sz="1050" dirty="0"/>
              <a:t> L., Zusková E., </a:t>
            </a:r>
            <a:r>
              <a:rPr lang="cs-CZ" sz="1050" dirty="0" err="1"/>
              <a:t>Peters</a:t>
            </a:r>
            <a:r>
              <a:rPr lang="cs-CZ" sz="1050" dirty="0"/>
              <a:t> R., </a:t>
            </a:r>
            <a:r>
              <a:rPr lang="cs-CZ" sz="1050" b="1" dirty="0" err="1"/>
              <a:t>Vancová</a:t>
            </a:r>
            <a:r>
              <a:rPr lang="cs-CZ" sz="1050" b="1" dirty="0"/>
              <a:t> M.</a:t>
            </a:r>
            <a:r>
              <a:rPr lang="cs-CZ" sz="1050" dirty="0"/>
              <a:t>, </a:t>
            </a:r>
            <a:r>
              <a:rPr lang="cs-CZ" sz="1050" dirty="0" err="1"/>
              <a:t>Vijver</a:t>
            </a:r>
            <a:r>
              <a:rPr lang="cs-CZ" sz="1050" dirty="0"/>
              <a:t> M.G., </a:t>
            </a:r>
            <a:r>
              <a:rPr lang="cs-CZ" sz="1050" dirty="0" err="1"/>
              <a:t>Porcal</a:t>
            </a:r>
            <a:r>
              <a:rPr lang="cs-CZ" sz="1050" dirty="0"/>
              <a:t> P., </a:t>
            </a:r>
            <a:r>
              <a:rPr lang="cs-CZ" sz="1050" dirty="0" err="1"/>
              <a:t>Peijnenburg</a:t>
            </a:r>
            <a:r>
              <a:rPr lang="cs-CZ" sz="1050" dirty="0"/>
              <a:t> W.J. 2018: </a:t>
            </a:r>
            <a:r>
              <a:rPr lang="cs-CZ" sz="1050" dirty="0" err="1"/>
              <a:t>Method</a:t>
            </a:r>
            <a:r>
              <a:rPr lang="cs-CZ" sz="1050" dirty="0"/>
              <a:t> </a:t>
            </a:r>
            <a:r>
              <a:rPr lang="cs-CZ" sz="1050" dirty="0" err="1"/>
              <a:t>for</a:t>
            </a:r>
            <a:r>
              <a:rPr lang="cs-CZ" sz="1050" dirty="0"/>
              <a:t> </a:t>
            </a:r>
            <a:r>
              <a:rPr lang="cs-CZ" sz="1050" dirty="0" err="1"/>
              <a:t>Extraction</a:t>
            </a:r>
            <a:r>
              <a:rPr lang="cs-CZ" sz="1050" dirty="0"/>
              <a:t> and </a:t>
            </a:r>
            <a:r>
              <a:rPr lang="cs-CZ" sz="1050" dirty="0" err="1"/>
              <a:t>Quantification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Metal-</a:t>
            </a:r>
            <a:r>
              <a:rPr lang="cs-CZ" sz="1050" dirty="0" err="1"/>
              <a:t>Based</a:t>
            </a:r>
            <a:r>
              <a:rPr lang="cs-CZ" sz="1050" dirty="0"/>
              <a:t> </a:t>
            </a:r>
            <a:r>
              <a:rPr lang="cs-CZ" sz="1050" dirty="0" err="1"/>
              <a:t>Nanoparticles</a:t>
            </a:r>
            <a:r>
              <a:rPr lang="cs-CZ" sz="1050" dirty="0"/>
              <a:t> in </a:t>
            </a:r>
            <a:r>
              <a:rPr lang="cs-CZ" sz="1050" dirty="0" err="1"/>
              <a:t>Biological</a:t>
            </a:r>
            <a:r>
              <a:rPr lang="cs-CZ" sz="1050" dirty="0"/>
              <a:t> Media: </a:t>
            </a:r>
            <a:r>
              <a:rPr lang="cs-CZ" sz="1050" dirty="0" err="1"/>
              <a:t>Number-Based</a:t>
            </a:r>
            <a:r>
              <a:rPr lang="cs-CZ" sz="1050" dirty="0"/>
              <a:t> </a:t>
            </a:r>
            <a:r>
              <a:rPr lang="cs-CZ" sz="1050" dirty="0" err="1"/>
              <a:t>Biodistribution</a:t>
            </a:r>
            <a:r>
              <a:rPr lang="cs-CZ" sz="1050" dirty="0"/>
              <a:t> and </a:t>
            </a:r>
            <a:r>
              <a:rPr lang="cs-CZ" sz="1050" dirty="0" err="1"/>
              <a:t>Bioconcentration</a:t>
            </a:r>
            <a:r>
              <a:rPr lang="cs-CZ" sz="1050" dirty="0"/>
              <a:t>. </a:t>
            </a:r>
            <a:r>
              <a:rPr lang="cs-CZ" sz="1050" i="1" dirty="0" err="1"/>
              <a:t>Environmental</a:t>
            </a:r>
            <a:r>
              <a:rPr lang="cs-CZ" sz="1050" i="1" dirty="0"/>
              <a:t> Science &amp; Technology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[IF=6.653</a:t>
            </a:r>
            <a:r>
              <a:rPr lang="cs-CZ" sz="1050" dirty="0" smtClean="0"/>
              <a:t>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Adl</a:t>
            </a:r>
            <a:r>
              <a:rPr lang="cs-CZ" sz="1050" dirty="0" smtClean="0"/>
              <a:t> </a:t>
            </a:r>
            <a:r>
              <a:rPr lang="cs-CZ" sz="1050" dirty="0"/>
              <a:t>S.M., Bass D., </a:t>
            </a:r>
            <a:r>
              <a:rPr lang="cs-CZ" sz="1050" dirty="0" err="1"/>
              <a:t>Lane</a:t>
            </a:r>
            <a:r>
              <a:rPr lang="cs-CZ" sz="1050" dirty="0"/>
              <a:t> C.E., </a:t>
            </a:r>
            <a:r>
              <a:rPr lang="cs-CZ" sz="1050" b="1" dirty="0"/>
              <a:t>Lukeš J.</a:t>
            </a:r>
            <a:r>
              <a:rPr lang="cs-CZ" sz="1050" dirty="0"/>
              <a:t>, </a:t>
            </a:r>
            <a:r>
              <a:rPr lang="cs-CZ" sz="1050" dirty="0" err="1"/>
              <a:t>Schoch</a:t>
            </a:r>
            <a:r>
              <a:rPr lang="cs-CZ" sz="1050" dirty="0"/>
              <a:t> C.L., </a:t>
            </a:r>
            <a:r>
              <a:rPr lang="cs-CZ" sz="1050" dirty="0" err="1"/>
              <a:t>Smirnov</a:t>
            </a:r>
            <a:r>
              <a:rPr lang="cs-CZ" sz="1050" dirty="0"/>
              <a:t> A., Agatha S., </a:t>
            </a:r>
            <a:r>
              <a:rPr lang="cs-CZ" sz="1050" dirty="0" err="1"/>
              <a:t>Berney</a:t>
            </a:r>
            <a:r>
              <a:rPr lang="cs-CZ" sz="1050" dirty="0"/>
              <a:t> C., Brown M.W., </a:t>
            </a:r>
            <a:r>
              <a:rPr lang="cs-CZ" sz="1050" dirty="0" err="1"/>
              <a:t>Burki</a:t>
            </a:r>
            <a:r>
              <a:rPr lang="cs-CZ" sz="1050" dirty="0"/>
              <a:t> F., </a:t>
            </a:r>
            <a:r>
              <a:rPr lang="cs-CZ" sz="1050" dirty="0" err="1"/>
              <a:t>Cárdenas</a:t>
            </a:r>
            <a:r>
              <a:rPr lang="cs-CZ" sz="1050" dirty="0"/>
              <a:t> P., Čepička I., </a:t>
            </a:r>
            <a:r>
              <a:rPr lang="cs-CZ" sz="1050" dirty="0" err="1"/>
              <a:t>Chistyakova</a:t>
            </a:r>
            <a:r>
              <a:rPr lang="cs-CZ" sz="1050" dirty="0"/>
              <a:t> L., </a:t>
            </a:r>
            <a:r>
              <a:rPr lang="cs-CZ" sz="1050" dirty="0" err="1"/>
              <a:t>del</a:t>
            </a:r>
            <a:r>
              <a:rPr lang="cs-CZ" sz="1050" dirty="0"/>
              <a:t> </a:t>
            </a:r>
            <a:r>
              <a:rPr lang="cs-CZ" sz="1050" dirty="0" err="1"/>
              <a:t>Campo</a:t>
            </a:r>
            <a:r>
              <a:rPr lang="cs-CZ" sz="1050" dirty="0"/>
              <a:t> J., </a:t>
            </a:r>
            <a:r>
              <a:rPr lang="cs-CZ" sz="1050" dirty="0" err="1"/>
              <a:t>Dunthorn</a:t>
            </a:r>
            <a:r>
              <a:rPr lang="cs-CZ" sz="1050" dirty="0"/>
              <a:t> M., </a:t>
            </a:r>
            <a:r>
              <a:rPr lang="cs-CZ" sz="1050" dirty="0" err="1"/>
              <a:t>Edvardsen</a:t>
            </a:r>
            <a:r>
              <a:rPr lang="cs-CZ" sz="1050" dirty="0"/>
              <a:t> B., </a:t>
            </a:r>
            <a:r>
              <a:rPr lang="cs-CZ" sz="1050" dirty="0" err="1"/>
              <a:t>Eglit</a:t>
            </a:r>
            <a:r>
              <a:rPr lang="cs-CZ" sz="1050" dirty="0"/>
              <a:t> Y., </a:t>
            </a:r>
            <a:r>
              <a:rPr lang="cs-CZ" sz="1050" dirty="0" err="1"/>
              <a:t>Guillou</a:t>
            </a:r>
            <a:r>
              <a:rPr lang="cs-CZ" sz="1050" dirty="0"/>
              <a:t> L., Hampl V., </a:t>
            </a:r>
            <a:r>
              <a:rPr lang="cs-CZ" sz="1050" dirty="0" err="1"/>
              <a:t>Heiss</a:t>
            </a:r>
            <a:r>
              <a:rPr lang="cs-CZ" sz="1050" dirty="0"/>
              <a:t> A.A., </a:t>
            </a:r>
            <a:r>
              <a:rPr lang="cs-CZ" sz="1050" dirty="0" err="1"/>
              <a:t>Hoppenrath</a:t>
            </a:r>
            <a:r>
              <a:rPr lang="cs-CZ" sz="1050" dirty="0"/>
              <a:t> M., James T.Y., </a:t>
            </a:r>
            <a:r>
              <a:rPr lang="cs-CZ" sz="1050" dirty="0" err="1"/>
              <a:t>Karpov</a:t>
            </a:r>
            <a:r>
              <a:rPr lang="cs-CZ" sz="1050" dirty="0"/>
              <a:t> S., Kim E., </a:t>
            </a:r>
            <a:r>
              <a:rPr lang="cs-CZ" sz="1050" b="1" dirty="0"/>
              <a:t>Kolísko M.</a:t>
            </a:r>
            <a:r>
              <a:rPr lang="cs-CZ" sz="1050" dirty="0"/>
              <a:t>, </a:t>
            </a:r>
            <a:r>
              <a:rPr lang="cs-CZ" sz="1050" dirty="0" err="1"/>
              <a:t>Kudryavtsev</a:t>
            </a:r>
            <a:r>
              <a:rPr lang="cs-CZ" sz="1050" dirty="0"/>
              <a:t> A., </a:t>
            </a:r>
            <a:r>
              <a:rPr lang="cs-CZ" sz="1050" dirty="0" err="1"/>
              <a:t>Lahr</a:t>
            </a:r>
            <a:r>
              <a:rPr lang="cs-CZ" sz="1050" dirty="0"/>
              <a:t> D.J.G., Lara E., </a:t>
            </a:r>
            <a:r>
              <a:rPr lang="cs-CZ" sz="1050" dirty="0" err="1"/>
              <a:t>Le</a:t>
            </a:r>
            <a:r>
              <a:rPr lang="cs-CZ" sz="1050" dirty="0"/>
              <a:t> Gall L., </a:t>
            </a:r>
            <a:r>
              <a:rPr lang="cs-CZ" sz="1050" dirty="0" err="1"/>
              <a:t>Lynn</a:t>
            </a:r>
            <a:r>
              <a:rPr lang="cs-CZ" sz="1050" dirty="0"/>
              <a:t> D.H., Mann D.G., </a:t>
            </a:r>
            <a:r>
              <a:rPr lang="cs-CZ" sz="1050" dirty="0" err="1"/>
              <a:t>Massana</a:t>
            </a:r>
            <a:r>
              <a:rPr lang="cs-CZ" sz="1050" dirty="0"/>
              <a:t> i </a:t>
            </a:r>
            <a:r>
              <a:rPr lang="cs-CZ" sz="1050" dirty="0" err="1"/>
              <a:t>Molera</a:t>
            </a:r>
            <a:r>
              <a:rPr lang="cs-CZ" sz="1050" dirty="0"/>
              <a:t> R., </a:t>
            </a:r>
            <a:r>
              <a:rPr lang="cs-CZ" sz="1050" dirty="0" err="1"/>
              <a:t>Mitchell</a:t>
            </a:r>
            <a:r>
              <a:rPr lang="cs-CZ" sz="1050" dirty="0"/>
              <a:t> E.A.D., </a:t>
            </a:r>
            <a:r>
              <a:rPr lang="cs-CZ" sz="1050" dirty="0" err="1"/>
              <a:t>Morrow</a:t>
            </a:r>
            <a:r>
              <a:rPr lang="cs-CZ" sz="1050" dirty="0"/>
              <a:t> C., Park J.S., </a:t>
            </a:r>
            <a:r>
              <a:rPr lang="cs-CZ" sz="1050" dirty="0" err="1"/>
              <a:t>Pawlowski</a:t>
            </a:r>
            <a:r>
              <a:rPr lang="cs-CZ" sz="1050" dirty="0"/>
              <a:t> J.W., </a:t>
            </a:r>
            <a:r>
              <a:rPr lang="cs-CZ" sz="1050" dirty="0" err="1"/>
              <a:t>Powell</a:t>
            </a:r>
            <a:r>
              <a:rPr lang="cs-CZ" sz="1050" dirty="0"/>
              <a:t> M.J., Richter D.J., </a:t>
            </a:r>
            <a:r>
              <a:rPr lang="cs-CZ" sz="1050" dirty="0" err="1"/>
              <a:t>Rueckert</a:t>
            </a:r>
            <a:r>
              <a:rPr lang="cs-CZ" sz="1050" dirty="0"/>
              <a:t> S., </a:t>
            </a:r>
            <a:r>
              <a:rPr lang="cs-CZ" sz="1050" dirty="0" err="1"/>
              <a:t>Shadwick</a:t>
            </a:r>
            <a:r>
              <a:rPr lang="cs-CZ" sz="1050" dirty="0"/>
              <a:t> L., </a:t>
            </a:r>
            <a:r>
              <a:rPr lang="cs-CZ" sz="1050" dirty="0" err="1"/>
              <a:t>Shimano</a:t>
            </a:r>
            <a:r>
              <a:rPr lang="cs-CZ" sz="1050" dirty="0"/>
              <a:t> S., </a:t>
            </a:r>
            <a:r>
              <a:rPr lang="cs-CZ" sz="1050" dirty="0" err="1"/>
              <a:t>Spiegel</a:t>
            </a:r>
            <a:r>
              <a:rPr lang="cs-CZ" sz="1050" dirty="0"/>
              <a:t> F.W., </a:t>
            </a:r>
            <a:r>
              <a:rPr lang="cs-CZ" sz="1050" dirty="0" err="1"/>
              <a:t>Torruella</a:t>
            </a:r>
            <a:r>
              <a:rPr lang="cs-CZ" sz="1050" dirty="0"/>
              <a:t> i </a:t>
            </a:r>
            <a:r>
              <a:rPr lang="cs-CZ" sz="1050" dirty="0" err="1"/>
              <a:t>Cortes</a:t>
            </a:r>
            <a:r>
              <a:rPr lang="cs-CZ" sz="1050" dirty="0"/>
              <a:t> G., Youssef N., </a:t>
            </a:r>
            <a:r>
              <a:rPr lang="cs-CZ" sz="1050" dirty="0" err="1"/>
              <a:t>Zlatogursky</a:t>
            </a:r>
            <a:r>
              <a:rPr lang="cs-CZ" sz="1050" dirty="0"/>
              <a:t> V., </a:t>
            </a:r>
            <a:r>
              <a:rPr lang="cs-CZ" sz="1050" dirty="0" err="1"/>
              <a:t>Zhang</a:t>
            </a:r>
            <a:r>
              <a:rPr lang="cs-CZ" sz="1050" dirty="0"/>
              <a:t> Q. 2018: </a:t>
            </a:r>
            <a:r>
              <a:rPr lang="cs-CZ" sz="1050" dirty="0" err="1"/>
              <a:t>Revisions</a:t>
            </a:r>
            <a:r>
              <a:rPr lang="cs-CZ" sz="1050" dirty="0"/>
              <a:t> to </a:t>
            </a:r>
            <a:r>
              <a:rPr lang="cs-CZ" sz="1050" dirty="0" err="1"/>
              <a:t>the</a:t>
            </a:r>
            <a:r>
              <a:rPr lang="cs-CZ" sz="1050" dirty="0"/>
              <a:t> </a:t>
            </a:r>
            <a:r>
              <a:rPr lang="cs-CZ" sz="1050" dirty="0" err="1"/>
              <a:t>Classification</a:t>
            </a:r>
            <a:r>
              <a:rPr lang="cs-CZ" sz="1050" dirty="0"/>
              <a:t>, </a:t>
            </a:r>
            <a:r>
              <a:rPr lang="cs-CZ" sz="1050" dirty="0" err="1"/>
              <a:t>Nomenclature</a:t>
            </a:r>
            <a:r>
              <a:rPr lang="cs-CZ" sz="1050" dirty="0"/>
              <a:t>, and Diversity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Eukaryotes</a:t>
            </a:r>
            <a:r>
              <a:rPr lang="cs-CZ" sz="1050" dirty="0"/>
              <a:t>. </a:t>
            </a:r>
            <a:r>
              <a:rPr lang="cs-CZ" sz="1050" i="1" dirty="0" err="1"/>
              <a:t>Journal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</a:t>
            </a:r>
            <a:r>
              <a:rPr lang="cs-CZ" sz="1050" i="1" dirty="0" err="1"/>
              <a:t>Eukaryotic</a:t>
            </a:r>
            <a:r>
              <a:rPr lang="cs-CZ" sz="1050" i="1" dirty="0"/>
              <a:t> </a:t>
            </a:r>
            <a:r>
              <a:rPr lang="cs-CZ" sz="1050" i="1" dirty="0" err="1"/>
              <a:t>Microbiology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[IF=2.537]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Beriman</a:t>
            </a:r>
            <a:r>
              <a:rPr lang="cs-CZ" sz="1050" dirty="0" smtClean="0"/>
              <a:t> </a:t>
            </a:r>
            <a:r>
              <a:rPr lang="cs-CZ" sz="1050" dirty="0"/>
              <a:t>M. and International </a:t>
            </a:r>
            <a:r>
              <a:rPr lang="cs-CZ" sz="1050" dirty="0" err="1"/>
              <a:t>Helminth</a:t>
            </a:r>
            <a:r>
              <a:rPr lang="cs-CZ" sz="1050" dirty="0"/>
              <a:t> </a:t>
            </a:r>
            <a:r>
              <a:rPr lang="cs-CZ" sz="1050" dirty="0" err="1"/>
              <a:t>Genomes</a:t>
            </a:r>
            <a:r>
              <a:rPr lang="cs-CZ" sz="1050" dirty="0"/>
              <a:t> </a:t>
            </a:r>
            <a:r>
              <a:rPr lang="cs-CZ" sz="1050" dirty="0" err="1"/>
              <a:t>Consortium</a:t>
            </a:r>
            <a:r>
              <a:rPr lang="cs-CZ" sz="1050" dirty="0"/>
              <a:t> </a:t>
            </a:r>
            <a:r>
              <a:rPr lang="cs-CZ" sz="1050" dirty="0" err="1"/>
              <a:t>including</a:t>
            </a:r>
            <a:r>
              <a:rPr lang="cs-CZ" sz="1050" dirty="0"/>
              <a:t> </a:t>
            </a:r>
            <a:r>
              <a:rPr lang="cs-CZ" sz="1050" b="1" dirty="0" err="1"/>
              <a:t>Scholz</a:t>
            </a:r>
            <a:r>
              <a:rPr lang="cs-CZ" sz="1050" b="1" dirty="0"/>
              <a:t> T.</a:t>
            </a:r>
            <a:r>
              <a:rPr lang="cs-CZ" sz="1050" dirty="0"/>
              <a:t> 2018: </a:t>
            </a:r>
            <a:r>
              <a:rPr lang="cs-CZ" sz="1050" dirty="0" err="1"/>
              <a:t>Comparative</a:t>
            </a:r>
            <a:r>
              <a:rPr lang="cs-CZ" sz="1050" dirty="0"/>
              <a:t> </a:t>
            </a:r>
            <a:r>
              <a:rPr lang="cs-CZ" sz="1050" dirty="0" err="1"/>
              <a:t>genomics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the</a:t>
            </a:r>
            <a:r>
              <a:rPr lang="cs-CZ" sz="1050" dirty="0"/>
              <a:t> major </a:t>
            </a:r>
            <a:r>
              <a:rPr lang="cs-CZ" sz="1050" dirty="0" err="1"/>
              <a:t>parasitic</a:t>
            </a:r>
            <a:r>
              <a:rPr lang="cs-CZ" sz="1050" dirty="0"/>
              <a:t> </a:t>
            </a:r>
            <a:r>
              <a:rPr lang="cs-CZ" sz="1050" dirty="0" err="1"/>
              <a:t>worm</a:t>
            </a:r>
            <a:r>
              <a:rPr lang="cs-CZ" sz="1050" dirty="0"/>
              <a:t>. </a:t>
            </a:r>
            <a:r>
              <a:rPr lang="cs-CZ" sz="1050" i="1" dirty="0" err="1"/>
              <a:t>Nature</a:t>
            </a:r>
            <a:r>
              <a:rPr lang="cs-CZ" sz="1050" i="1" dirty="0"/>
              <a:t> </a:t>
            </a:r>
            <a:r>
              <a:rPr lang="cs-CZ" sz="1050" i="1" dirty="0" err="1"/>
              <a:t>Genetics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 27.125].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smtClean="0"/>
              <a:t>Brožová </a:t>
            </a:r>
            <a:r>
              <a:rPr lang="cs-CZ" sz="1050" dirty="0"/>
              <a:t>K., </a:t>
            </a:r>
            <a:r>
              <a:rPr lang="cs-CZ" sz="1050" b="1" dirty="0"/>
              <a:t>Modrý D.</a:t>
            </a:r>
            <a:r>
              <a:rPr lang="cs-CZ" sz="1050" dirty="0"/>
              <a:t>, Dadáková E., </a:t>
            </a:r>
            <a:r>
              <a:rPr lang="cs-CZ" sz="1050" dirty="0" err="1"/>
              <a:t>Mapua</a:t>
            </a:r>
            <a:r>
              <a:rPr lang="cs-CZ" sz="1050" dirty="0"/>
              <a:t> M.I., </a:t>
            </a:r>
            <a:r>
              <a:rPr lang="cs-CZ" sz="1050" dirty="0" err="1"/>
              <a:t>Piel</a:t>
            </a:r>
            <a:r>
              <a:rPr lang="cs-CZ" sz="1050" dirty="0"/>
              <a:t> A.K., Stewart F.A., Celer V., Hrazdilová K. 2018: PARV4 </a:t>
            </a:r>
            <a:r>
              <a:rPr lang="cs-CZ" sz="1050" dirty="0" err="1"/>
              <a:t>found</a:t>
            </a:r>
            <a:r>
              <a:rPr lang="cs-CZ" sz="1050" dirty="0"/>
              <a:t> in </a:t>
            </a:r>
            <a:r>
              <a:rPr lang="cs-CZ" sz="1050" dirty="0" err="1"/>
              <a:t>wild</a:t>
            </a:r>
            <a:r>
              <a:rPr lang="cs-CZ" sz="1050" dirty="0"/>
              <a:t> </a:t>
            </a:r>
            <a:r>
              <a:rPr lang="cs-CZ" sz="1050" dirty="0" err="1"/>
              <a:t>chimpanzee</a:t>
            </a:r>
            <a:r>
              <a:rPr lang="cs-CZ" sz="1050" dirty="0"/>
              <a:t> </a:t>
            </a:r>
            <a:r>
              <a:rPr lang="cs-CZ" sz="1050" dirty="0" err="1"/>
              <a:t>faeces</a:t>
            </a:r>
            <a:r>
              <a:rPr lang="cs-CZ" sz="1050" dirty="0"/>
              <a:t>: </a:t>
            </a:r>
            <a:r>
              <a:rPr lang="cs-CZ" sz="1050" dirty="0" err="1"/>
              <a:t>an</a:t>
            </a:r>
            <a:r>
              <a:rPr lang="cs-CZ" sz="1050" dirty="0"/>
              <a:t> </a:t>
            </a:r>
            <a:r>
              <a:rPr lang="cs-CZ" sz="1050" dirty="0" err="1"/>
              <a:t>alternate</a:t>
            </a:r>
            <a:r>
              <a:rPr lang="cs-CZ" sz="1050" dirty="0"/>
              <a:t> </a:t>
            </a:r>
            <a:r>
              <a:rPr lang="cs-CZ" sz="1050" dirty="0" err="1"/>
              <a:t>route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transmission</a:t>
            </a:r>
            <a:r>
              <a:rPr lang="cs-CZ" sz="1050" dirty="0"/>
              <a:t>? </a:t>
            </a:r>
            <a:r>
              <a:rPr lang="cs-CZ" sz="1050" i="1" dirty="0" err="1"/>
              <a:t>Archives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Virology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[IF=2.055]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smtClean="0"/>
              <a:t>Dufková </a:t>
            </a:r>
            <a:r>
              <a:rPr lang="cs-CZ" sz="1050" dirty="0"/>
              <a:t>L., </a:t>
            </a:r>
            <a:r>
              <a:rPr lang="cs-CZ" sz="1050" dirty="0" err="1"/>
              <a:t>Sirmarova</a:t>
            </a:r>
            <a:r>
              <a:rPr lang="cs-CZ" sz="1050" dirty="0"/>
              <a:t> J., </a:t>
            </a:r>
            <a:r>
              <a:rPr lang="cs-CZ" sz="1050" dirty="0" smtClean="0"/>
              <a:t>Salát </a:t>
            </a:r>
            <a:r>
              <a:rPr lang="cs-CZ" sz="1050" dirty="0"/>
              <a:t>J., </a:t>
            </a:r>
            <a:r>
              <a:rPr lang="cs-CZ" sz="1050" b="1" dirty="0" smtClean="0"/>
              <a:t>Hönig </a:t>
            </a:r>
            <a:r>
              <a:rPr lang="cs-CZ" sz="1050" b="1" dirty="0"/>
              <a:t>V.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b="1" dirty="0" err="1"/>
              <a:t>Palus</a:t>
            </a:r>
            <a:r>
              <a:rPr lang="cs-CZ" sz="1050" b="1" dirty="0"/>
              <a:t> M.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b="1" dirty="0" smtClean="0"/>
              <a:t>Růžek D</a:t>
            </a:r>
            <a:r>
              <a:rPr lang="cs-CZ" sz="1050" b="1" dirty="0"/>
              <a:t>.</a:t>
            </a:r>
            <a:r>
              <a:rPr lang="cs-CZ" sz="1050" dirty="0"/>
              <a:t>, </a:t>
            </a:r>
            <a:r>
              <a:rPr lang="cs-CZ" sz="1050" dirty="0" err="1"/>
              <a:t>Fooks</a:t>
            </a:r>
            <a:r>
              <a:rPr lang="cs-CZ" sz="1050" dirty="0"/>
              <a:t> A.R., </a:t>
            </a:r>
            <a:r>
              <a:rPr lang="cs-CZ" sz="1050" dirty="0" err="1"/>
              <a:t>Mansfield</a:t>
            </a:r>
            <a:r>
              <a:rPr lang="cs-CZ" sz="1050" dirty="0"/>
              <a:t> K.L., </a:t>
            </a:r>
            <a:r>
              <a:rPr lang="cs-CZ" sz="1050" dirty="0" err="1"/>
              <a:t>Tordo</a:t>
            </a:r>
            <a:r>
              <a:rPr lang="cs-CZ" sz="1050" dirty="0"/>
              <a:t> N., </a:t>
            </a:r>
            <a:r>
              <a:rPr lang="cs-CZ" sz="1050" dirty="0" err="1"/>
              <a:t>Jochmans</a:t>
            </a:r>
            <a:r>
              <a:rPr lang="cs-CZ" sz="1050" dirty="0"/>
              <a:t> D., </a:t>
            </a:r>
            <a:r>
              <a:rPr lang="cs-CZ" sz="1050" dirty="0" err="1"/>
              <a:t>Neyts</a:t>
            </a:r>
            <a:r>
              <a:rPr lang="cs-CZ" sz="1050" dirty="0"/>
              <a:t> J., Martina B., </a:t>
            </a:r>
            <a:r>
              <a:rPr lang="cs-CZ" sz="1050" dirty="0" err="1"/>
              <a:t>Koraka</a:t>
            </a:r>
            <a:r>
              <a:rPr lang="cs-CZ" sz="1050" dirty="0"/>
              <a:t> P., </a:t>
            </a:r>
            <a:r>
              <a:rPr lang="cs-CZ" sz="1050" dirty="0" err="1"/>
              <a:t>Osterhaus</a:t>
            </a:r>
            <a:r>
              <a:rPr lang="cs-CZ" sz="1050" dirty="0"/>
              <a:t> A.D.M.E., ASKLEPIOS </a:t>
            </a:r>
            <a:r>
              <a:rPr lang="cs-CZ" sz="1050" dirty="0" err="1"/>
              <a:t>consortium</a:t>
            </a:r>
            <a:r>
              <a:rPr lang="cs-CZ" sz="1050" dirty="0"/>
              <a:t> 2018: </a:t>
            </a:r>
            <a:r>
              <a:rPr lang="cs-CZ" sz="1050" dirty="0" err="1"/>
              <a:t>Mannitol</a:t>
            </a:r>
            <a:r>
              <a:rPr lang="cs-CZ" sz="1050" dirty="0"/>
              <a:t> </a:t>
            </a:r>
            <a:r>
              <a:rPr lang="cs-CZ" sz="1050" dirty="0" err="1"/>
              <a:t>treatment</a:t>
            </a:r>
            <a:r>
              <a:rPr lang="cs-CZ" sz="1050" dirty="0"/>
              <a:t> </a:t>
            </a:r>
            <a:r>
              <a:rPr lang="cs-CZ" sz="1050" dirty="0" err="1"/>
              <a:t>is</a:t>
            </a:r>
            <a:r>
              <a:rPr lang="cs-CZ" sz="1050" dirty="0"/>
              <a:t> not </a:t>
            </a:r>
            <a:r>
              <a:rPr lang="cs-CZ" sz="1050" dirty="0" err="1"/>
              <a:t>effective</a:t>
            </a:r>
            <a:r>
              <a:rPr lang="cs-CZ" sz="1050" dirty="0"/>
              <a:t> in </a:t>
            </a:r>
            <a:r>
              <a:rPr lang="cs-CZ" sz="1050" dirty="0" err="1"/>
              <a:t>therapy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rabies virus </a:t>
            </a:r>
            <a:r>
              <a:rPr lang="cs-CZ" sz="1050" dirty="0" err="1"/>
              <a:t>infection</a:t>
            </a:r>
            <a:r>
              <a:rPr lang="cs-CZ" sz="1050" dirty="0"/>
              <a:t> in </a:t>
            </a:r>
            <a:r>
              <a:rPr lang="cs-CZ" sz="1050" dirty="0" err="1"/>
              <a:t>mice</a:t>
            </a:r>
            <a:r>
              <a:rPr lang="cs-CZ" sz="1050" dirty="0"/>
              <a:t>. </a:t>
            </a:r>
            <a:r>
              <a:rPr lang="cs-CZ" sz="1050" i="1" dirty="0" err="1"/>
              <a:t>Vaccine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[IF=3.285]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b="1" dirty="0" smtClean="0"/>
              <a:t>Horčičková </a:t>
            </a:r>
            <a:r>
              <a:rPr lang="cs-CZ" sz="1050" b="1" dirty="0"/>
              <a:t>M.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b="1" dirty="0" err="1"/>
              <a:t>Čondlová</a:t>
            </a:r>
            <a:r>
              <a:rPr lang="cs-CZ" sz="1050" b="1" dirty="0"/>
              <a:t> Š.</a:t>
            </a:r>
            <a:r>
              <a:rPr lang="cs-CZ" sz="1050" dirty="0"/>
              <a:t>,</a:t>
            </a:r>
            <a:r>
              <a:rPr lang="cs-CZ" sz="1050" b="1" dirty="0"/>
              <a:t> Holubová N.</a:t>
            </a:r>
            <a:r>
              <a:rPr lang="cs-CZ" sz="1050" dirty="0"/>
              <a:t>,</a:t>
            </a:r>
            <a:r>
              <a:rPr lang="cs-CZ" sz="1050" b="1" dirty="0"/>
              <a:t> Sak B.</a:t>
            </a:r>
            <a:r>
              <a:rPr lang="cs-CZ" sz="1050" dirty="0"/>
              <a:t>,</a:t>
            </a:r>
            <a:r>
              <a:rPr lang="cs-CZ" sz="1050" b="1" dirty="0"/>
              <a:t> Květoňová D.</a:t>
            </a:r>
            <a:r>
              <a:rPr lang="cs-CZ" sz="1050" dirty="0"/>
              <a:t>,</a:t>
            </a:r>
            <a:r>
              <a:rPr lang="cs-CZ" sz="1050" b="1" dirty="0"/>
              <a:t> Hlásková L.</a:t>
            </a:r>
            <a:r>
              <a:rPr lang="cs-CZ" sz="1050" dirty="0"/>
              <a:t>, Konečný R., Sedláček F., </a:t>
            </a:r>
            <a:r>
              <a:rPr lang="cs-CZ" sz="1050" dirty="0" err="1"/>
              <a:t>Clark</a:t>
            </a:r>
            <a:r>
              <a:rPr lang="cs-CZ" sz="1050" dirty="0"/>
              <a:t> M., </a:t>
            </a:r>
            <a:r>
              <a:rPr lang="cs-CZ" sz="1050" dirty="0" err="1"/>
              <a:t>Giddings</a:t>
            </a:r>
            <a:r>
              <a:rPr lang="cs-CZ" sz="1050" dirty="0"/>
              <a:t> C., </a:t>
            </a:r>
            <a:r>
              <a:rPr lang="cs-CZ" sz="1050" dirty="0" err="1"/>
              <a:t>McEvoy</a:t>
            </a:r>
            <a:r>
              <a:rPr lang="cs-CZ" sz="1050" dirty="0"/>
              <a:t> J., </a:t>
            </a:r>
            <a:r>
              <a:rPr lang="cs-CZ" sz="1050" b="1" dirty="0" err="1"/>
              <a:t>Kváč</a:t>
            </a:r>
            <a:r>
              <a:rPr lang="cs-CZ" sz="1050" b="1" dirty="0"/>
              <a:t> M.</a:t>
            </a:r>
            <a:r>
              <a:rPr lang="cs-CZ" sz="1050" dirty="0"/>
              <a:t> 2018: Diversity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i="1" dirty="0" err="1"/>
              <a:t>Cryptosporidium</a:t>
            </a:r>
            <a:r>
              <a:rPr lang="cs-CZ" sz="1050" dirty="0"/>
              <a:t> in </a:t>
            </a:r>
            <a:r>
              <a:rPr lang="cs-CZ" sz="1050" dirty="0" err="1"/>
              <a:t>common</a:t>
            </a:r>
            <a:r>
              <a:rPr lang="cs-CZ" sz="1050" dirty="0"/>
              <a:t> </a:t>
            </a:r>
            <a:r>
              <a:rPr lang="cs-CZ" sz="1050" dirty="0" err="1"/>
              <a:t>voles</a:t>
            </a:r>
            <a:r>
              <a:rPr lang="cs-CZ" sz="1050" dirty="0"/>
              <a:t> and </a:t>
            </a:r>
            <a:r>
              <a:rPr lang="cs-CZ" sz="1050" dirty="0" err="1"/>
              <a:t>description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i="1" dirty="0" err="1"/>
              <a:t>Cryptosporidium</a:t>
            </a:r>
            <a:r>
              <a:rPr lang="cs-CZ" sz="1050" i="1" dirty="0"/>
              <a:t> </a:t>
            </a:r>
            <a:r>
              <a:rPr lang="cs-CZ" sz="1050" i="1" dirty="0" err="1"/>
              <a:t>alticolis</a:t>
            </a:r>
            <a:r>
              <a:rPr lang="cs-CZ" sz="1050" dirty="0"/>
              <a:t> </a:t>
            </a:r>
            <a:r>
              <a:rPr lang="cs-CZ" sz="1050" dirty="0" err="1"/>
              <a:t>sp</a:t>
            </a:r>
            <a:r>
              <a:rPr lang="cs-CZ" sz="1050" dirty="0"/>
              <a:t>. n. and </a:t>
            </a:r>
            <a:r>
              <a:rPr lang="cs-CZ" sz="1050" i="1" dirty="0" err="1"/>
              <a:t>Cryptosporidium</a:t>
            </a:r>
            <a:r>
              <a:rPr lang="cs-CZ" sz="1050" i="1" dirty="0"/>
              <a:t> </a:t>
            </a:r>
            <a:r>
              <a:rPr lang="cs-CZ" sz="1050" i="1" dirty="0" err="1"/>
              <a:t>microti</a:t>
            </a:r>
            <a:r>
              <a:rPr lang="cs-CZ" sz="1050" dirty="0"/>
              <a:t> </a:t>
            </a:r>
            <a:r>
              <a:rPr lang="cs-CZ" sz="1050" dirty="0" err="1"/>
              <a:t>sp</a:t>
            </a:r>
            <a:r>
              <a:rPr lang="cs-CZ" sz="1050" dirty="0"/>
              <a:t>. n. (</a:t>
            </a:r>
            <a:r>
              <a:rPr lang="cs-CZ" sz="1050" dirty="0" err="1"/>
              <a:t>Apicomplexa</a:t>
            </a:r>
            <a:r>
              <a:rPr lang="cs-CZ" sz="1050" dirty="0"/>
              <a:t>: </a:t>
            </a:r>
            <a:r>
              <a:rPr lang="cs-CZ" sz="1050" dirty="0" err="1"/>
              <a:t>Cryptosporidiidae</a:t>
            </a:r>
            <a:r>
              <a:rPr lang="cs-CZ" sz="1050" dirty="0"/>
              <a:t>). </a:t>
            </a:r>
            <a:r>
              <a:rPr lang="cs-CZ" sz="1050" i="1" dirty="0"/>
              <a:t>Parasitology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[IF=2.511]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Kicia</a:t>
            </a:r>
            <a:r>
              <a:rPr lang="cs-CZ" sz="1050" dirty="0" smtClean="0"/>
              <a:t> </a:t>
            </a:r>
            <a:r>
              <a:rPr lang="cs-CZ" sz="1050" dirty="0"/>
              <a:t>M., </a:t>
            </a:r>
            <a:r>
              <a:rPr lang="cs-CZ" sz="1050" dirty="0" err="1"/>
              <a:t>Szydłowicz</a:t>
            </a:r>
            <a:r>
              <a:rPr lang="cs-CZ" sz="1050" dirty="0"/>
              <a:t> M., </a:t>
            </a:r>
            <a:r>
              <a:rPr lang="cs-CZ" sz="1050" dirty="0" err="1"/>
              <a:t>Cebulski</a:t>
            </a:r>
            <a:r>
              <a:rPr lang="cs-CZ" sz="1050" dirty="0"/>
              <a:t> K., </a:t>
            </a:r>
            <a:r>
              <a:rPr lang="cs-CZ" sz="1050" dirty="0" err="1"/>
              <a:t>Jakuszko</a:t>
            </a:r>
            <a:r>
              <a:rPr lang="cs-CZ" sz="1050" dirty="0"/>
              <a:t> K., </a:t>
            </a:r>
            <a:r>
              <a:rPr lang="cs-CZ" sz="1050" dirty="0" err="1"/>
              <a:t>Piesiak</a:t>
            </a:r>
            <a:r>
              <a:rPr lang="cs-CZ" sz="1050" dirty="0"/>
              <a:t> P., </a:t>
            </a:r>
            <a:r>
              <a:rPr lang="cs-CZ" sz="1050" dirty="0" err="1"/>
              <a:t>Kowal</a:t>
            </a:r>
            <a:r>
              <a:rPr lang="cs-CZ" sz="1050" dirty="0"/>
              <a:t> A., </a:t>
            </a:r>
            <a:r>
              <a:rPr lang="cs-CZ" sz="1050" b="1" dirty="0"/>
              <a:t>Sak B.</a:t>
            </a:r>
            <a:r>
              <a:rPr lang="cs-CZ" sz="1050" dirty="0"/>
              <a:t>, </a:t>
            </a:r>
            <a:r>
              <a:rPr lang="cs-CZ" sz="1050" dirty="0" err="1"/>
              <a:t>Krajewska</a:t>
            </a:r>
            <a:r>
              <a:rPr lang="cs-CZ" sz="1050" dirty="0"/>
              <a:t> M., Hendrich A.B., </a:t>
            </a:r>
            <a:r>
              <a:rPr lang="cs-CZ" sz="1050" b="1" dirty="0" err="1"/>
              <a:t>Kváč</a:t>
            </a:r>
            <a:r>
              <a:rPr lang="cs-CZ" sz="1050" b="1" dirty="0"/>
              <a:t> M.</a:t>
            </a:r>
            <a:r>
              <a:rPr lang="cs-CZ" sz="1050" dirty="0"/>
              <a:t>, </a:t>
            </a:r>
            <a:r>
              <a:rPr lang="cs-CZ" sz="1050" dirty="0" err="1"/>
              <a:t>Kopacz</a:t>
            </a:r>
            <a:r>
              <a:rPr lang="cs-CZ" sz="1050" dirty="0"/>
              <a:t> Ž. 2018: </a:t>
            </a:r>
            <a:r>
              <a:rPr lang="cs-CZ" sz="1050" dirty="0" err="1"/>
              <a:t>Symptomatic</a:t>
            </a:r>
            <a:r>
              <a:rPr lang="cs-CZ" sz="1050" dirty="0"/>
              <a:t> </a:t>
            </a:r>
            <a:r>
              <a:rPr lang="cs-CZ" sz="1050" dirty="0" err="1"/>
              <a:t>respiratory</a:t>
            </a:r>
            <a:r>
              <a:rPr lang="cs-CZ" sz="1050" dirty="0"/>
              <a:t> </a:t>
            </a:r>
            <a:r>
              <a:rPr lang="cs-CZ" sz="1050" i="1" dirty="0" err="1"/>
              <a:t>Encephalitozoon</a:t>
            </a:r>
            <a:r>
              <a:rPr lang="cs-CZ" sz="1050" i="1" dirty="0"/>
              <a:t> </a:t>
            </a:r>
            <a:r>
              <a:rPr lang="cs-CZ" sz="1050" i="1" dirty="0" err="1"/>
              <a:t>cuniculi</a:t>
            </a:r>
            <a:r>
              <a:rPr lang="cs-CZ" sz="1050" dirty="0"/>
              <a:t> </a:t>
            </a:r>
            <a:r>
              <a:rPr lang="cs-CZ" sz="1050" dirty="0" err="1"/>
              <a:t>infection</a:t>
            </a:r>
            <a:r>
              <a:rPr lang="cs-CZ" sz="1050" dirty="0"/>
              <a:t> in </a:t>
            </a:r>
            <a:r>
              <a:rPr lang="cs-CZ" sz="1050" dirty="0" err="1"/>
              <a:t>renal</a:t>
            </a:r>
            <a:r>
              <a:rPr lang="cs-CZ" sz="1050" dirty="0"/>
              <a:t> </a:t>
            </a:r>
            <a:r>
              <a:rPr lang="cs-CZ" sz="1050" dirty="0" err="1"/>
              <a:t>transplant</a:t>
            </a:r>
            <a:r>
              <a:rPr lang="cs-CZ" sz="1050" dirty="0"/>
              <a:t> </a:t>
            </a:r>
            <a:r>
              <a:rPr lang="cs-CZ" sz="1050" dirty="0" err="1"/>
              <a:t>recipients</a:t>
            </a:r>
            <a:r>
              <a:rPr lang="cs-CZ" sz="1050" dirty="0"/>
              <a:t>. </a:t>
            </a:r>
            <a:r>
              <a:rPr lang="cs-CZ" sz="1050" i="1" dirty="0"/>
              <a:t>International </a:t>
            </a:r>
            <a:r>
              <a:rPr lang="cs-CZ" sz="1050" i="1" dirty="0" err="1"/>
              <a:t>Journal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</a:t>
            </a:r>
            <a:r>
              <a:rPr lang="cs-CZ" sz="1050" i="1" dirty="0" err="1"/>
              <a:t>Infectious</a:t>
            </a:r>
            <a:r>
              <a:rPr lang="cs-CZ" sz="1050" i="1" dirty="0"/>
              <a:t> </a:t>
            </a:r>
            <a:r>
              <a:rPr lang="cs-CZ" sz="1050" i="1" dirty="0" err="1"/>
              <a:t>Diseases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[IF=3.202</a:t>
            </a:r>
            <a:r>
              <a:rPr lang="cs-CZ" sz="1050" dirty="0" smtClean="0"/>
              <a:t>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/>
              <a:t>Kim D., Šimo L., </a:t>
            </a:r>
            <a:r>
              <a:rPr lang="cs-CZ" sz="1050" b="1" dirty="0" err="1"/>
              <a:t>Vancová</a:t>
            </a:r>
            <a:r>
              <a:rPr lang="cs-CZ" sz="1050" b="1" dirty="0"/>
              <a:t> M.</a:t>
            </a:r>
            <a:r>
              <a:rPr lang="cs-CZ" sz="1050" dirty="0"/>
              <a:t>, Urban J., Park Y. 2018: </a:t>
            </a:r>
            <a:r>
              <a:rPr lang="cs-CZ" sz="1050" dirty="0" err="1"/>
              <a:t>Neural</a:t>
            </a:r>
            <a:r>
              <a:rPr lang="cs-CZ" sz="1050" dirty="0"/>
              <a:t> and </a:t>
            </a:r>
            <a:r>
              <a:rPr lang="cs-CZ" sz="1050" dirty="0" err="1"/>
              <a:t>endocrine</a:t>
            </a:r>
            <a:r>
              <a:rPr lang="cs-CZ" sz="1050" dirty="0"/>
              <a:t> </a:t>
            </a:r>
            <a:r>
              <a:rPr lang="cs-CZ" sz="1050" dirty="0" err="1"/>
              <a:t>regulation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osmoregulatory</a:t>
            </a:r>
            <a:r>
              <a:rPr lang="cs-CZ" sz="1050" dirty="0"/>
              <a:t> </a:t>
            </a:r>
            <a:r>
              <a:rPr lang="cs-CZ" sz="1050" dirty="0" err="1"/>
              <a:t>organs</a:t>
            </a:r>
            <a:r>
              <a:rPr lang="cs-CZ" sz="1050" dirty="0"/>
              <a:t> in </a:t>
            </a:r>
            <a:r>
              <a:rPr lang="cs-CZ" sz="1050" dirty="0" err="1"/>
              <a:t>tick</a:t>
            </a:r>
            <a:r>
              <a:rPr lang="cs-CZ" sz="1050" dirty="0"/>
              <a:t>: </a:t>
            </a:r>
            <a:r>
              <a:rPr lang="cs-CZ" sz="1050" dirty="0" err="1"/>
              <a:t>Recent</a:t>
            </a:r>
            <a:r>
              <a:rPr lang="cs-CZ" sz="1050" dirty="0"/>
              <a:t> </a:t>
            </a:r>
            <a:r>
              <a:rPr lang="cs-CZ" sz="1050" dirty="0" err="1"/>
              <a:t>discoveries</a:t>
            </a:r>
            <a:r>
              <a:rPr lang="cs-CZ" sz="1050" dirty="0"/>
              <a:t> and </a:t>
            </a:r>
            <a:r>
              <a:rPr lang="cs-CZ" sz="1050" dirty="0" err="1"/>
              <a:t>implications</a:t>
            </a:r>
            <a:r>
              <a:rPr lang="cs-CZ" sz="1050" dirty="0"/>
              <a:t>. </a:t>
            </a:r>
            <a:r>
              <a:rPr lang="cs-CZ" sz="1050" i="1" dirty="0"/>
              <a:t>General and </a:t>
            </a:r>
            <a:r>
              <a:rPr lang="cs-CZ" sz="1050" i="1" dirty="0" err="1"/>
              <a:t>Comparative</a:t>
            </a:r>
            <a:r>
              <a:rPr lang="cs-CZ" sz="1050" i="1" dirty="0"/>
              <a:t> </a:t>
            </a:r>
            <a:r>
              <a:rPr lang="cs-CZ" sz="1050" i="1" dirty="0" err="1"/>
              <a:t>Endocrinology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 2.564]. 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Marosi</a:t>
            </a:r>
            <a:r>
              <a:rPr lang="cs-CZ" sz="1050" dirty="0" smtClean="0"/>
              <a:t> </a:t>
            </a:r>
            <a:r>
              <a:rPr lang="cs-CZ" sz="1050" dirty="0"/>
              <a:t>A., Dufkova L., </a:t>
            </a:r>
            <a:r>
              <a:rPr lang="cs-CZ" sz="1050" dirty="0" err="1"/>
              <a:t>Forró</a:t>
            </a:r>
            <a:r>
              <a:rPr lang="cs-CZ" sz="1050" dirty="0"/>
              <a:t> B., </a:t>
            </a:r>
            <a:r>
              <a:rPr lang="cs-CZ" sz="1050" dirty="0" err="1"/>
              <a:t>Felde</a:t>
            </a:r>
            <a:r>
              <a:rPr lang="cs-CZ" sz="1050" dirty="0"/>
              <a:t> O., </a:t>
            </a:r>
            <a:r>
              <a:rPr lang="cs-CZ" sz="1050" dirty="0" err="1"/>
              <a:t>Erdélyi</a:t>
            </a:r>
            <a:r>
              <a:rPr lang="cs-CZ" sz="1050" dirty="0"/>
              <a:t> K., </a:t>
            </a:r>
            <a:r>
              <a:rPr lang="cs-CZ" sz="1050" dirty="0" err="1"/>
              <a:t>Širmarová</a:t>
            </a:r>
            <a:r>
              <a:rPr lang="cs-CZ" sz="1050" dirty="0"/>
              <a:t> J., </a:t>
            </a:r>
            <a:r>
              <a:rPr lang="cs-CZ" sz="1050" dirty="0" err="1"/>
              <a:t>Palus</a:t>
            </a:r>
            <a:r>
              <a:rPr lang="cs-CZ" sz="1050" dirty="0"/>
              <a:t> M., Hönig V., Salát J., </a:t>
            </a:r>
            <a:r>
              <a:rPr lang="cs-CZ" sz="1050" dirty="0" err="1"/>
              <a:t>Tikos</a:t>
            </a:r>
            <a:r>
              <a:rPr lang="cs-CZ" sz="1050" dirty="0"/>
              <a:t> R., </a:t>
            </a:r>
            <a:r>
              <a:rPr lang="cs-CZ" sz="1050" dirty="0" err="1"/>
              <a:t>Gyuranecz</a:t>
            </a:r>
            <a:r>
              <a:rPr lang="cs-CZ" sz="1050" dirty="0"/>
              <a:t> M., </a:t>
            </a:r>
            <a:r>
              <a:rPr lang="cs-CZ" sz="1050" b="1" dirty="0"/>
              <a:t>Růžek D.</a:t>
            </a:r>
            <a:r>
              <a:rPr lang="cs-CZ" sz="1050" dirty="0"/>
              <a:t>, Byron M., </a:t>
            </a:r>
            <a:r>
              <a:rPr lang="cs-CZ" sz="1050" dirty="0" err="1"/>
              <a:t>Koraka</a:t>
            </a:r>
            <a:r>
              <a:rPr lang="cs-CZ" sz="1050" dirty="0"/>
              <a:t> P., </a:t>
            </a:r>
            <a:r>
              <a:rPr lang="cs-CZ" sz="1050" dirty="0" err="1"/>
              <a:t>Osterhaus</a:t>
            </a:r>
            <a:r>
              <a:rPr lang="cs-CZ" sz="1050" dirty="0"/>
              <a:t> A.D.M.E., </a:t>
            </a:r>
            <a:r>
              <a:rPr lang="cs-CZ" sz="1050" dirty="0" err="1"/>
              <a:t>Bakonyi</a:t>
            </a:r>
            <a:r>
              <a:rPr lang="cs-CZ" sz="1050" dirty="0"/>
              <a:t> T. 2018: </a:t>
            </a:r>
            <a:r>
              <a:rPr lang="cs-CZ" sz="1050" dirty="0" err="1"/>
              <a:t>Combination</a:t>
            </a:r>
            <a:r>
              <a:rPr lang="cs-CZ" sz="1050" dirty="0"/>
              <a:t> </a:t>
            </a:r>
            <a:r>
              <a:rPr lang="cs-CZ" sz="1050" dirty="0" err="1"/>
              <a:t>therapy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rabies-</a:t>
            </a:r>
            <a:r>
              <a:rPr lang="cs-CZ" sz="1050" dirty="0" err="1"/>
              <a:t>infected</a:t>
            </a:r>
            <a:r>
              <a:rPr lang="cs-CZ" sz="1050" dirty="0"/>
              <a:t> </a:t>
            </a:r>
            <a:r>
              <a:rPr lang="cs-CZ" sz="1050" dirty="0" err="1"/>
              <a:t>mice</a:t>
            </a:r>
            <a:r>
              <a:rPr lang="cs-CZ" sz="1050" dirty="0"/>
              <a:t> </a:t>
            </a:r>
            <a:r>
              <a:rPr lang="cs-CZ" sz="1050" dirty="0" err="1"/>
              <a:t>with</a:t>
            </a:r>
            <a:r>
              <a:rPr lang="cs-CZ" sz="1050" dirty="0"/>
              <a:t> </a:t>
            </a:r>
            <a:r>
              <a:rPr lang="cs-CZ" sz="1050" dirty="0" err="1"/>
              <a:t>inhibitors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pro-</a:t>
            </a:r>
            <a:r>
              <a:rPr lang="cs-CZ" sz="1050" dirty="0" err="1"/>
              <a:t>inflammatory</a:t>
            </a:r>
            <a:r>
              <a:rPr lang="cs-CZ" sz="1050" dirty="0"/>
              <a:t> host response, </a:t>
            </a:r>
            <a:r>
              <a:rPr lang="cs-CZ" sz="1050" dirty="0" err="1"/>
              <a:t>antiviral</a:t>
            </a:r>
            <a:r>
              <a:rPr lang="cs-CZ" sz="1050" dirty="0"/>
              <a:t> </a:t>
            </a:r>
            <a:r>
              <a:rPr lang="cs-CZ" sz="1050" dirty="0" err="1"/>
              <a:t>compounds</a:t>
            </a:r>
            <a:r>
              <a:rPr lang="cs-CZ" sz="1050" dirty="0"/>
              <a:t> and </a:t>
            </a:r>
            <a:r>
              <a:rPr lang="cs-CZ" sz="1050" dirty="0" err="1"/>
              <a:t>human</a:t>
            </a:r>
            <a:r>
              <a:rPr lang="cs-CZ" sz="1050" dirty="0"/>
              <a:t> rabies </a:t>
            </a:r>
            <a:r>
              <a:rPr lang="cs-CZ" sz="1050" dirty="0" err="1"/>
              <a:t>immunoglobulin</a:t>
            </a:r>
            <a:r>
              <a:rPr lang="cs-CZ" sz="1050" dirty="0"/>
              <a:t>. </a:t>
            </a:r>
            <a:r>
              <a:rPr lang="cs-CZ" sz="1050" i="1" dirty="0" err="1"/>
              <a:t>Vaccine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[IF=3.285</a:t>
            </a:r>
            <a:r>
              <a:rPr lang="cs-CZ" sz="1050" dirty="0" smtClean="0"/>
              <a:t>]</a:t>
            </a:r>
            <a:endParaRPr lang="cs-CZ" sz="1050" dirty="0"/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/>
              <a:t>Maslov</a:t>
            </a:r>
            <a:r>
              <a:rPr lang="cs-CZ" sz="1050" dirty="0"/>
              <a:t> D.A., </a:t>
            </a:r>
            <a:r>
              <a:rPr lang="cs-CZ" sz="1050" dirty="0" err="1"/>
              <a:t>Opperdoes</a:t>
            </a:r>
            <a:r>
              <a:rPr lang="cs-CZ" sz="1050" dirty="0"/>
              <a:t> F.R., </a:t>
            </a:r>
            <a:r>
              <a:rPr lang="cs-CZ" sz="1050" dirty="0" err="1"/>
              <a:t>Kostygov</a:t>
            </a:r>
            <a:r>
              <a:rPr lang="cs-CZ" sz="1050" dirty="0"/>
              <a:t> A.Y., </a:t>
            </a:r>
            <a:r>
              <a:rPr lang="cs-CZ" sz="1050" b="1" dirty="0" err="1"/>
              <a:t>Hashimi</a:t>
            </a:r>
            <a:r>
              <a:rPr lang="cs-CZ" sz="1050" b="1" dirty="0"/>
              <a:t> H.</a:t>
            </a:r>
            <a:r>
              <a:rPr lang="cs-CZ" sz="1050" dirty="0"/>
              <a:t>, </a:t>
            </a:r>
            <a:r>
              <a:rPr lang="cs-CZ" sz="1050" b="1" dirty="0"/>
              <a:t>Lukeš J.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dirty="0" err="1"/>
              <a:t>Yurchenko</a:t>
            </a:r>
            <a:r>
              <a:rPr lang="cs-CZ" sz="1050" dirty="0"/>
              <a:t> V. 2018: </a:t>
            </a:r>
            <a:r>
              <a:rPr lang="cs-CZ" sz="1050" dirty="0" err="1"/>
              <a:t>Recent</a:t>
            </a:r>
            <a:r>
              <a:rPr lang="cs-CZ" sz="1050" dirty="0"/>
              <a:t> </a:t>
            </a:r>
            <a:r>
              <a:rPr lang="cs-CZ" sz="1050" dirty="0" err="1"/>
              <a:t>advances</a:t>
            </a:r>
            <a:r>
              <a:rPr lang="cs-CZ" sz="1050" dirty="0"/>
              <a:t> in </a:t>
            </a:r>
            <a:r>
              <a:rPr lang="cs-CZ" sz="1050" dirty="0" err="1"/>
              <a:t>trypanosomatid</a:t>
            </a:r>
            <a:r>
              <a:rPr lang="cs-CZ" sz="1050" dirty="0"/>
              <a:t> </a:t>
            </a:r>
            <a:r>
              <a:rPr lang="cs-CZ" sz="1050" dirty="0" err="1"/>
              <a:t>research</a:t>
            </a:r>
            <a:r>
              <a:rPr lang="cs-CZ" sz="1050" dirty="0"/>
              <a:t>: genome </a:t>
            </a:r>
            <a:r>
              <a:rPr lang="cs-CZ" sz="1050" dirty="0" err="1"/>
              <a:t>organization</a:t>
            </a:r>
            <a:r>
              <a:rPr lang="cs-CZ" sz="1050" dirty="0"/>
              <a:t>, </a:t>
            </a:r>
            <a:r>
              <a:rPr lang="cs-CZ" sz="1050" dirty="0" err="1"/>
              <a:t>expression</a:t>
            </a:r>
            <a:r>
              <a:rPr lang="cs-CZ" sz="1050" dirty="0"/>
              <a:t>, </a:t>
            </a:r>
            <a:r>
              <a:rPr lang="cs-CZ" sz="1050" dirty="0" err="1"/>
              <a:t>metabolism</a:t>
            </a:r>
            <a:r>
              <a:rPr lang="cs-CZ" sz="1050" dirty="0"/>
              <a:t>, taxonomy and </a:t>
            </a:r>
            <a:r>
              <a:rPr lang="cs-CZ" sz="1050" dirty="0" err="1"/>
              <a:t>evolution</a:t>
            </a:r>
            <a:r>
              <a:rPr lang="cs-CZ" sz="1050" dirty="0"/>
              <a:t>. </a:t>
            </a:r>
            <a:r>
              <a:rPr lang="cs-CZ" sz="1050" i="1" dirty="0" smtClean="0"/>
              <a:t>Parasitology</a:t>
            </a:r>
            <a:r>
              <a:rPr lang="cs-CZ" sz="1050" dirty="0" smtClean="0"/>
              <a:t> </a:t>
            </a:r>
            <a:r>
              <a:rPr lang="cs-CZ" sz="1050" dirty="0"/>
              <a:t>(in </a:t>
            </a:r>
            <a:r>
              <a:rPr lang="cs-CZ" sz="1050" dirty="0" err="1"/>
              <a:t>press</a:t>
            </a:r>
            <a:r>
              <a:rPr lang="cs-CZ" sz="1050" dirty="0"/>
              <a:t>). [IF=2.511</a:t>
            </a:r>
            <a:r>
              <a:rPr lang="cs-CZ" sz="1050" dirty="0" smtClean="0"/>
              <a:t>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b="1" dirty="0" smtClean="0"/>
              <a:t>Moravec </a:t>
            </a:r>
            <a:r>
              <a:rPr lang="cs-CZ" sz="1050" b="1" dirty="0"/>
              <a:t>F.</a:t>
            </a:r>
            <a:r>
              <a:rPr lang="cs-CZ" sz="1050" dirty="0"/>
              <a:t>, de </a:t>
            </a:r>
            <a:r>
              <a:rPr lang="cs-CZ" sz="1050" dirty="0" err="1"/>
              <a:t>Buron</a:t>
            </a:r>
            <a:r>
              <a:rPr lang="cs-CZ" sz="1050" dirty="0"/>
              <a:t> I., </a:t>
            </a:r>
            <a:r>
              <a:rPr lang="cs-CZ" sz="1050" dirty="0" err="1"/>
              <a:t>González-Solís</a:t>
            </a:r>
            <a:r>
              <a:rPr lang="cs-CZ" sz="1050" dirty="0"/>
              <a:t> D. 2018: </a:t>
            </a:r>
            <a:r>
              <a:rPr lang="cs-CZ" sz="1050" dirty="0" err="1"/>
              <a:t>Redescription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three</a:t>
            </a:r>
            <a:r>
              <a:rPr lang="cs-CZ" sz="1050" dirty="0"/>
              <a:t> species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nematodes</a:t>
            </a:r>
            <a:r>
              <a:rPr lang="cs-CZ" sz="1050" dirty="0"/>
              <a:t> (</a:t>
            </a:r>
            <a:r>
              <a:rPr lang="cs-CZ" sz="1050" dirty="0" err="1"/>
              <a:t>Nematoda</a:t>
            </a:r>
            <a:r>
              <a:rPr lang="cs-CZ" sz="1050" dirty="0"/>
              <a:t>) </a:t>
            </a:r>
            <a:r>
              <a:rPr lang="cs-CZ" sz="1050" dirty="0" err="1"/>
              <a:t>parasitising</a:t>
            </a:r>
            <a:r>
              <a:rPr lang="cs-CZ" sz="1050" dirty="0"/>
              <a:t> </a:t>
            </a:r>
            <a:r>
              <a:rPr lang="cs-CZ" sz="1050" dirty="0" err="1"/>
              <a:t>fishes</a:t>
            </a:r>
            <a:r>
              <a:rPr lang="cs-CZ" sz="1050" dirty="0"/>
              <a:t> in </a:t>
            </a:r>
            <a:r>
              <a:rPr lang="cs-CZ" sz="1050" dirty="0" err="1"/>
              <a:t>the</a:t>
            </a:r>
            <a:r>
              <a:rPr lang="cs-CZ" sz="1050" dirty="0"/>
              <a:t> USA, </a:t>
            </a:r>
            <a:r>
              <a:rPr lang="cs-CZ" sz="1050" dirty="0" err="1"/>
              <a:t>with</a:t>
            </a:r>
            <a:r>
              <a:rPr lang="cs-CZ" sz="1050" dirty="0"/>
              <a:t> a </a:t>
            </a:r>
            <a:r>
              <a:rPr lang="cs-CZ" sz="1050" dirty="0" err="1"/>
              <a:t>key</a:t>
            </a:r>
            <a:r>
              <a:rPr lang="cs-CZ" sz="1050" dirty="0"/>
              <a:t> to species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i="1" dirty="0" err="1"/>
              <a:t>Dichelyne</a:t>
            </a:r>
            <a:r>
              <a:rPr lang="cs-CZ" sz="1050" dirty="0"/>
              <a:t> </a:t>
            </a:r>
            <a:r>
              <a:rPr lang="cs-CZ" sz="1050" dirty="0" err="1"/>
              <a:t>parasitic</a:t>
            </a:r>
            <a:r>
              <a:rPr lang="cs-CZ" sz="1050" dirty="0"/>
              <a:t> in </a:t>
            </a:r>
            <a:r>
              <a:rPr lang="cs-CZ" sz="1050" dirty="0" err="1"/>
              <a:t>freshwater</a:t>
            </a:r>
            <a:r>
              <a:rPr lang="cs-CZ" sz="1050" dirty="0"/>
              <a:t> and </a:t>
            </a:r>
            <a:r>
              <a:rPr lang="cs-CZ" sz="1050" dirty="0" err="1"/>
              <a:t>brackish-water</a:t>
            </a:r>
            <a:r>
              <a:rPr lang="cs-CZ" sz="1050" dirty="0"/>
              <a:t> </a:t>
            </a:r>
            <a:r>
              <a:rPr lang="cs-CZ" sz="1050" dirty="0" err="1"/>
              <a:t>fishes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North</a:t>
            </a:r>
            <a:r>
              <a:rPr lang="cs-CZ" sz="1050" dirty="0"/>
              <a:t> America. </a:t>
            </a:r>
            <a:r>
              <a:rPr lang="cs-CZ" sz="1050" dirty="0" err="1"/>
              <a:t>Systematic</a:t>
            </a:r>
            <a:r>
              <a:rPr lang="cs-CZ" sz="1050" dirty="0"/>
              <a:t> </a:t>
            </a:r>
            <a:r>
              <a:rPr lang="cs-CZ" sz="1050" dirty="0" err="1"/>
              <a:t>Parasitoly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[IF=1.273] 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Nziza</a:t>
            </a:r>
            <a:r>
              <a:rPr lang="cs-CZ" sz="1050" dirty="0" smtClean="0"/>
              <a:t> </a:t>
            </a:r>
            <a:r>
              <a:rPr lang="cs-CZ" sz="1050" dirty="0"/>
              <a:t>J., </a:t>
            </a:r>
            <a:r>
              <a:rPr lang="cs-CZ" sz="1050" dirty="0" err="1"/>
              <a:t>Tumushime</a:t>
            </a:r>
            <a:r>
              <a:rPr lang="cs-CZ" sz="1050" dirty="0"/>
              <a:t> J.C., </a:t>
            </a:r>
            <a:r>
              <a:rPr lang="cs-CZ" sz="1050" dirty="0" err="1"/>
              <a:t>Cranfield</a:t>
            </a:r>
            <a:r>
              <a:rPr lang="cs-CZ" sz="1050" dirty="0"/>
              <a:t> M., </a:t>
            </a:r>
            <a:r>
              <a:rPr lang="cs-CZ" sz="1050" dirty="0" err="1"/>
              <a:t>Ntwari</a:t>
            </a:r>
            <a:r>
              <a:rPr lang="cs-CZ" sz="1050" dirty="0"/>
              <a:t> A.E., </a:t>
            </a:r>
            <a:r>
              <a:rPr lang="cs-CZ" sz="1050" b="1" dirty="0"/>
              <a:t>Modrý D.</a:t>
            </a:r>
            <a:r>
              <a:rPr lang="cs-CZ" sz="1050" dirty="0"/>
              <a:t>, </a:t>
            </a:r>
            <a:r>
              <a:rPr lang="cs-CZ" sz="1050" dirty="0" err="1"/>
              <a:t>Mudakikwa</a:t>
            </a:r>
            <a:r>
              <a:rPr lang="cs-CZ" sz="1050" dirty="0"/>
              <a:t> A., </a:t>
            </a:r>
            <a:r>
              <a:rPr lang="cs-CZ" sz="1050" dirty="0" err="1"/>
              <a:t>Gilardi</a:t>
            </a:r>
            <a:r>
              <a:rPr lang="cs-CZ" sz="1050" dirty="0"/>
              <a:t> K., </a:t>
            </a:r>
            <a:r>
              <a:rPr lang="cs-CZ" sz="1050" dirty="0" err="1"/>
              <a:t>Šlapeta</a:t>
            </a:r>
            <a:r>
              <a:rPr lang="cs-CZ" sz="1050" dirty="0"/>
              <a:t> J. 2018: </a:t>
            </a:r>
            <a:r>
              <a:rPr lang="cs-CZ" sz="1050" dirty="0" err="1"/>
              <a:t>Fleas</a:t>
            </a:r>
            <a:r>
              <a:rPr lang="cs-CZ" sz="1050" dirty="0"/>
              <a:t> </a:t>
            </a:r>
            <a:r>
              <a:rPr lang="cs-CZ" sz="1050" dirty="0" err="1"/>
              <a:t>from</a:t>
            </a:r>
            <a:r>
              <a:rPr lang="cs-CZ" sz="1050" dirty="0"/>
              <a:t> </a:t>
            </a:r>
            <a:r>
              <a:rPr lang="cs-CZ" sz="1050" dirty="0" err="1"/>
              <a:t>domestic</a:t>
            </a:r>
            <a:r>
              <a:rPr lang="cs-CZ" sz="1050" dirty="0"/>
              <a:t> </a:t>
            </a:r>
            <a:r>
              <a:rPr lang="cs-CZ" sz="1050" dirty="0" err="1"/>
              <a:t>dogs</a:t>
            </a:r>
            <a:r>
              <a:rPr lang="cs-CZ" sz="1050" dirty="0"/>
              <a:t> and </a:t>
            </a:r>
            <a:r>
              <a:rPr lang="cs-CZ" sz="1050" dirty="0" err="1"/>
              <a:t>rodents</a:t>
            </a:r>
            <a:r>
              <a:rPr lang="cs-CZ" sz="1050" dirty="0"/>
              <a:t> in Rwanda </a:t>
            </a:r>
            <a:r>
              <a:rPr lang="cs-CZ" sz="1050" dirty="0" err="1"/>
              <a:t>carry</a:t>
            </a:r>
            <a:r>
              <a:rPr lang="cs-CZ" sz="1050" dirty="0"/>
              <a:t> </a:t>
            </a:r>
            <a:r>
              <a:rPr lang="cs-CZ" sz="1050" i="1" dirty="0" err="1"/>
              <a:t>Rickettsia</a:t>
            </a:r>
            <a:r>
              <a:rPr lang="cs-CZ" sz="1050" i="1" dirty="0"/>
              <a:t> </a:t>
            </a:r>
            <a:r>
              <a:rPr lang="cs-CZ" sz="1050" i="1" dirty="0" err="1"/>
              <a:t>asembonensis</a:t>
            </a:r>
            <a:r>
              <a:rPr lang="cs-CZ" sz="1050" dirty="0"/>
              <a:t> and </a:t>
            </a:r>
            <a:r>
              <a:rPr lang="cs-CZ" sz="1050" i="1" dirty="0" err="1"/>
              <a:t>Bartonella</a:t>
            </a:r>
            <a:r>
              <a:rPr lang="cs-CZ" sz="1050" i="1" dirty="0"/>
              <a:t> </a:t>
            </a:r>
            <a:r>
              <a:rPr lang="cs-CZ" sz="1050" i="1" dirty="0" err="1"/>
              <a:t>tribocorum</a:t>
            </a:r>
            <a:r>
              <a:rPr lang="cs-CZ" sz="1050" dirty="0" smtClean="0"/>
              <a:t>. </a:t>
            </a:r>
            <a:r>
              <a:rPr lang="cs-CZ" sz="1050" i="1" dirty="0" err="1" smtClean="0"/>
              <a:t>Medical</a:t>
            </a:r>
            <a:r>
              <a:rPr lang="cs-CZ" sz="1050" i="1" dirty="0" smtClean="0"/>
              <a:t> </a:t>
            </a:r>
            <a:r>
              <a:rPr lang="cs-CZ" sz="1050" i="1" dirty="0"/>
              <a:t>and </a:t>
            </a:r>
            <a:r>
              <a:rPr lang="cs-CZ" sz="1050" i="1" dirty="0" err="1"/>
              <a:t>Veterinary</a:t>
            </a:r>
            <a:r>
              <a:rPr lang="cs-CZ" sz="1050" i="1" dirty="0"/>
              <a:t> Entomology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</a:t>
            </a:r>
            <a:r>
              <a:rPr lang="cs-CZ" sz="1050" dirty="0" smtClean="0"/>
              <a:t>IF=1.688] </a:t>
            </a:r>
            <a:endParaRPr lang="cs-CZ" sz="1050" dirty="0"/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Okamoto</a:t>
            </a:r>
            <a:r>
              <a:rPr lang="cs-CZ" sz="1050" dirty="0" smtClean="0"/>
              <a:t> </a:t>
            </a:r>
            <a:r>
              <a:rPr lang="cs-CZ" sz="1050" dirty="0"/>
              <a:t>N., </a:t>
            </a:r>
            <a:r>
              <a:rPr lang="cs-CZ" sz="1050" dirty="0" err="1"/>
              <a:t>Gawryluk</a:t>
            </a:r>
            <a:r>
              <a:rPr lang="cs-CZ" sz="1050" dirty="0"/>
              <a:t> R.M.R., </a:t>
            </a:r>
            <a:r>
              <a:rPr lang="cs-CZ" sz="1050" dirty="0" err="1"/>
              <a:t>del</a:t>
            </a:r>
            <a:r>
              <a:rPr lang="cs-CZ" sz="1050" dirty="0"/>
              <a:t> </a:t>
            </a:r>
            <a:r>
              <a:rPr lang="cs-CZ" sz="1050" dirty="0" err="1"/>
              <a:t>Campo</a:t>
            </a:r>
            <a:r>
              <a:rPr lang="cs-CZ" sz="1050" dirty="0"/>
              <a:t> J., </a:t>
            </a:r>
            <a:r>
              <a:rPr lang="cs-CZ" sz="1050" dirty="0" err="1"/>
              <a:t>Strassert</a:t>
            </a:r>
            <a:r>
              <a:rPr lang="cs-CZ" sz="1050" dirty="0"/>
              <a:t> J.F.H., </a:t>
            </a:r>
            <a:r>
              <a:rPr lang="cs-CZ" sz="1050" b="1" dirty="0"/>
              <a:t>Lukeš J.</a:t>
            </a:r>
            <a:r>
              <a:rPr lang="cs-CZ" sz="1050" dirty="0"/>
              <a:t>, </a:t>
            </a:r>
            <a:r>
              <a:rPr lang="cs-CZ" sz="1050" dirty="0" err="1"/>
              <a:t>Richards</a:t>
            </a:r>
            <a:r>
              <a:rPr lang="cs-CZ" sz="1050" dirty="0"/>
              <a:t> T.A., </a:t>
            </a:r>
            <a:r>
              <a:rPr lang="cs-CZ" sz="1050" dirty="0" err="1"/>
              <a:t>Worden</a:t>
            </a:r>
            <a:r>
              <a:rPr lang="cs-CZ" sz="1050" dirty="0"/>
              <a:t> A.Z., </a:t>
            </a:r>
            <a:r>
              <a:rPr lang="cs-CZ" sz="1050" dirty="0" err="1"/>
              <a:t>Santoro</a:t>
            </a:r>
            <a:r>
              <a:rPr lang="cs-CZ" sz="1050" dirty="0"/>
              <a:t> A.E., </a:t>
            </a:r>
            <a:r>
              <a:rPr lang="cs-CZ" sz="1050" dirty="0" err="1"/>
              <a:t>Keeling</a:t>
            </a:r>
            <a:r>
              <a:rPr lang="cs-CZ" sz="1050" dirty="0"/>
              <a:t> P.J.: A </a:t>
            </a:r>
            <a:r>
              <a:rPr lang="cs-CZ" sz="1050" dirty="0" err="1"/>
              <a:t>revised</a:t>
            </a:r>
            <a:r>
              <a:rPr lang="cs-CZ" sz="1050" dirty="0"/>
              <a:t> taxonomy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diplonemids</a:t>
            </a:r>
            <a:r>
              <a:rPr lang="cs-CZ" sz="1050" dirty="0"/>
              <a:t> </a:t>
            </a:r>
            <a:r>
              <a:rPr lang="cs-CZ" sz="1050" dirty="0" err="1"/>
              <a:t>including</a:t>
            </a:r>
            <a:r>
              <a:rPr lang="cs-CZ" sz="1050" dirty="0"/>
              <a:t> </a:t>
            </a:r>
            <a:r>
              <a:rPr lang="cs-CZ" sz="1050" dirty="0" err="1"/>
              <a:t>the</a:t>
            </a:r>
            <a:r>
              <a:rPr lang="cs-CZ" sz="1050" dirty="0"/>
              <a:t> </a:t>
            </a:r>
            <a:r>
              <a:rPr lang="cs-CZ" sz="1050" dirty="0" err="1"/>
              <a:t>Eupelagonemidae</a:t>
            </a:r>
            <a:r>
              <a:rPr lang="cs-CZ" sz="1050" dirty="0"/>
              <a:t> n. </a:t>
            </a:r>
            <a:r>
              <a:rPr lang="cs-CZ" sz="1050" dirty="0" err="1"/>
              <a:t>fam</a:t>
            </a:r>
            <a:r>
              <a:rPr lang="cs-CZ" sz="1050" dirty="0"/>
              <a:t>. and a type species. </a:t>
            </a:r>
            <a:r>
              <a:rPr lang="cs-CZ" sz="1050" i="1" dirty="0" err="1"/>
              <a:t>Journal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</a:t>
            </a:r>
            <a:r>
              <a:rPr lang="cs-CZ" sz="1050" i="1" dirty="0" err="1"/>
              <a:t>Eukaryotic</a:t>
            </a:r>
            <a:r>
              <a:rPr lang="cs-CZ" sz="1050" i="1" dirty="0"/>
              <a:t> </a:t>
            </a:r>
            <a:r>
              <a:rPr lang="cs-CZ" sz="1050" i="1" dirty="0" err="1"/>
              <a:t>Microbiology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[IF=2.537]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 smtClean="0"/>
              <a:t>Pérez</a:t>
            </a:r>
            <a:r>
              <a:rPr lang="cs-CZ" sz="1050" dirty="0" smtClean="0"/>
              <a:t>-</a:t>
            </a:r>
            <a:r>
              <a:rPr lang="cs-CZ" sz="1050" dirty="0" err="1" smtClean="0"/>
              <a:t>del</a:t>
            </a:r>
            <a:r>
              <a:rPr lang="cs-CZ" sz="1050" dirty="0" smtClean="0"/>
              <a:t>-Olmo </a:t>
            </a:r>
            <a:r>
              <a:rPr lang="cs-CZ" sz="1050" dirty="0"/>
              <a:t>A., </a:t>
            </a:r>
            <a:r>
              <a:rPr lang="cs-CZ" sz="1050" dirty="0" err="1"/>
              <a:t>Dallarés</a:t>
            </a:r>
            <a:r>
              <a:rPr lang="cs-CZ" sz="1050" dirty="0"/>
              <a:t> S., </a:t>
            </a:r>
            <a:r>
              <a:rPr lang="cs-CZ" sz="1050" b="1" dirty="0" err="1"/>
              <a:t>Georgieva</a:t>
            </a:r>
            <a:r>
              <a:rPr lang="cs-CZ" sz="1050" b="1" dirty="0"/>
              <a:t> S.</a:t>
            </a:r>
            <a:r>
              <a:rPr lang="cs-CZ" sz="1050" dirty="0"/>
              <a:t>, </a:t>
            </a:r>
            <a:r>
              <a:rPr lang="cs-CZ" sz="1050" dirty="0" err="1"/>
              <a:t>Constenla</a:t>
            </a:r>
            <a:r>
              <a:rPr lang="cs-CZ" sz="1050" dirty="0"/>
              <a:t> M., </a:t>
            </a:r>
            <a:r>
              <a:rPr lang="cs-CZ" sz="1050" b="1" dirty="0" err="1"/>
              <a:t>Kostadinova</a:t>
            </a:r>
            <a:r>
              <a:rPr lang="cs-CZ" sz="1050" b="1" dirty="0"/>
              <a:t> A.</a:t>
            </a:r>
            <a:r>
              <a:rPr lang="cs-CZ" sz="1050" dirty="0"/>
              <a:t>, </a:t>
            </a:r>
            <a:r>
              <a:rPr lang="cs-CZ" sz="1050" dirty="0" err="1"/>
              <a:t>Carrassón</a:t>
            </a:r>
            <a:r>
              <a:rPr lang="cs-CZ" sz="1050" dirty="0"/>
              <a:t> M. 2019: Species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Lepidapedon</a:t>
            </a:r>
            <a:r>
              <a:rPr lang="cs-CZ" sz="1050" dirty="0"/>
              <a:t> </a:t>
            </a:r>
            <a:r>
              <a:rPr lang="cs-CZ" sz="1050" dirty="0" err="1"/>
              <a:t>Stafford</a:t>
            </a:r>
            <a:r>
              <a:rPr lang="cs-CZ" sz="1050" dirty="0"/>
              <a:t>, 1904 (</a:t>
            </a:r>
            <a:r>
              <a:rPr lang="cs-CZ" sz="1050" dirty="0" err="1"/>
              <a:t>Digenea</a:t>
            </a:r>
            <a:r>
              <a:rPr lang="cs-CZ" sz="1050" dirty="0"/>
              <a:t>: </a:t>
            </a:r>
            <a:r>
              <a:rPr lang="cs-CZ" sz="1050" dirty="0" err="1"/>
              <a:t>Lepidapedidae</a:t>
            </a:r>
            <a:r>
              <a:rPr lang="cs-CZ" sz="1050" dirty="0"/>
              <a:t>) </a:t>
            </a:r>
            <a:r>
              <a:rPr lang="cs-CZ" sz="1050" dirty="0" err="1"/>
              <a:t>from</a:t>
            </a:r>
            <a:r>
              <a:rPr lang="cs-CZ" sz="1050" dirty="0"/>
              <a:t> </a:t>
            </a:r>
            <a:r>
              <a:rPr lang="cs-CZ" sz="1050" dirty="0" err="1"/>
              <a:t>deep-sea</a:t>
            </a:r>
            <a:r>
              <a:rPr lang="cs-CZ" sz="1050" dirty="0"/>
              <a:t> </a:t>
            </a:r>
            <a:r>
              <a:rPr lang="cs-CZ" sz="1050" dirty="0" err="1"/>
              <a:t>fishes</a:t>
            </a:r>
            <a:r>
              <a:rPr lang="cs-CZ" sz="1050" dirty="0"/>
              <a:t> in </a:t>
            </a:r>
            <a:r>
              <a:rPr lang="cs-CZ" sz="1050" dirty="0" err="1"/>
              <a:t>the</a:t>
            </a:r>
            <a:r>
              <a:rPr lang="cs-CZ" sz="1050" dirty="0"/>
              <a:t> Western </a:t>
            </a:r>
            <a:r>
              <a:rPr lang="cs-CZ" sz="1050" dirty="0" err="1"/>
              <a:t>Mediterranean</a:t>
            </a:r>
            <a:r>
              <a:rPr lang="cs-CZ" sz="1050" dirty="0"/>
              <a:t>: </a:t>
            </a:r>
            <a:r>
              <a:rPr lang="cs-CZ" sz="1050" dirty="0" err="1"/>
              <a:t>molecular</a:t>
            </a:r>
            <a:r>
              <a:rPr lang="cs-CZ" sz="1050" dirty="0"/>
              <a:t> and </a:t>
            </a:r>
            <a:r>
              <a:rPr lang="cs-CZ" sz="1050" dirty="0" err="1"/>
              <a:t>morphological</a:t>
            </a:r>
            <a:r>
              <a:rPr lang="cs-CZ" sz="1050" dirty="0"/>
              <a:t> evidence. </a:t>
            </a:r>
            <a:r>
              <a:rPr lang="cs-CZ" sz="1050" i="1" dirty="0" err="1"/>
              <a:t>Systematic</a:t>
            </a:r>
            <a:r>
              <a:rPr lang="cs-CZ" sz="1050" i="1" dirty="0"/>
              <a:t> </a:t>
            </a:r>
            <a:r>
              <a:rPr lang="cs-CZ" sz="1050" i="1" dirty="0" smtClean="0"/>
              <a:t>Parasitology</a:t>
            </a:r>
            <a:r>
              <a:rPr lang="cs-CZ" sz="1050" dirty="0" smtClean="0"/>
              <a:t> </a:t>
            </a:r>
            <a:r>
              <a:rPr lang="cs-CZ" sz="1050" dirty="0"/>
              <a:t>(in </a:t>
            </a:r>
            <a:r>
              <a:rPr lang="cs-CZ" sz="1050" dirty="0" err="1"/>
              <a:t>press</a:t>
            </a:r>
            <a:r>
              <a:rPr lang="cs-CZ" sz="1050" dirty="0"/>
              <a:t>). [IF=1.273]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b="1" dirty="0" err="1" smtClean="0"/>
              <a:t>Scholz</a:t>
            </a:r>
            <a:r>
              <a:rPr lang="cs-CZ" sz="1050" b="1" dirty="0" smtClean="0"/>
              <a:t> </a:t>
            </a:r>
            <a:r>
              <a:rPr lang="cs-CZ" sz="1050" b="1" dirty="0"/>
              <a:t>T.</a:t>
            </a:r>
            <a:r>
              <a:rPr lang="cs-CZ" sz="1050" dirty="0"/>
              <a:t>, </a:t>
            </a:r>
            <a:r>
              <a:rPr lang="cs-CZ" sz="1050" dirty="0" err="1"/>
              <a:t>Choudhury</a:t>
            </a:r>
            <a:r>
              <a:rPr lang="cs-CZ" sz="1050" dirty="0"/>
              <a:t> A., </a:t>
            </a:r>
            <a:r>
              <a:rPr lang="cs-CZ" sz="1050" dirty="0" err="1"/>
              <a:t>Brooks</a:t>
            </a:r>
            <a:r>
              <a:rPr lang="cs-CZ" sz="1050" dirty="0"/>
              <a:t> D.R</a:t>
            </a:r>
            <a:r>
              <a:rPr lang="cs-CZ" sz="1050" dirty="0" smtClean="0"/>
              <a:t>.: A </a:t>
            </a:r>
            <a:r>
              <a:rPr lang="cs-CZ" sz="1050" dirty="0" err="1"/>
              <a:t>new</a:t>
            </a:r>
            <a:r>
              <a:rPr lang="cs-CZ" sz="1050" dirty="0"/>
              <a:t> species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i="1" dirty="0" err="1"/>
              <a:t>Synbranchiella</a:t>
            </a:r>
            <a:r>
              <a:rPr lang="cs-CZ" sz="1050" dirty="0"/>
              <a:t> (</a:t>
            </a:r>
            <a:r>
              <a:rPr lang="cs-CZ" sz="1050" dirty="0" err="1"/>
              <a:t>Cestoda</a:t>
            </a:r>
            <a:r>
              <a:rPr lang="cs-CZ" sz="1050" dirty="0"/>
              <a:t>: </a:t>
            </a:r>
            <a:r>
              <a:rPr lang="cs-CZ" sz="1050" dirty="0" err="1"/>
              <a:t>Proteocephalidae</a:t>
            </a:r>
            <a:r>
              <a:rPr lang="cs-CZ" sz="1050" dirty="0"/>
              <a:t>), </a:t>
            </a:r>
            <a:r>
              <a:rPr lang="cs-CZ" sz="1050" dirty="0" err="1"/>
              <a:t>from</a:t>
            </a:r>
            <a:r>
              <a:rPr lang="cs-CZ" sz="1050" dirty="0"/>
              <a:t> </a:t>
            </a:r>
            <a:r>
              <a:rPr lang="cs-CZ" sz="1050" dirty="0" err="1"/>
              <a:t>the</a:t>
            </a:r>
            <a:r>
              <a:rPr lang="cs-CZ" sz="1050" dirty="0"/>
              <a:t> </a:t>
            </a:r>
            <a:r>
              <a:rPr lang="cs-CZ" sz="1050" dirty="0" err="1"/>
              <a:t>mountain</a:t>
            </a:r>
            <a:r>
              <a:rPr lang="cs-CZ" sz="1050" dirty="0"/>
              <a:t> </a:t>
            </a:r>
            <a:r>
              <a:rPr lang="cs-CZ" sz="1050" dirty="0" err="1"/>
              <a:t>mullet</a:t>
            </a:r>
            <a:r>
              <a:rPr lang="cs-CZ" sz="1050" dirty="0"/>
              <a:t> (</a:t>
            </a:r>
            <a:r>
              <a:rPr lang="cs-CZ" sz="1050" i="1" dirty="0" err="1"/>
              <a:t>Dajaus</a:t>
            </a:r>
            <a:r>
              <a:rPr lang="cs-CZ" sz="1050" i="1" dirty="0"/>
              <a:t> </a:t>
            </a:r>
            <a:r>
              <a:rPr lang="cs-CZ" sz="1050" i="1" dirty="0" err="1"/>
              <a:t>monticola</a:t>
            </a:r>
            <a:r>
              <a:rPr lang="cs-CZ" sz="1050" dirty="0"/>
              <a:t>) in </a:t>
            </a:r>
            <a:r>
              <a:rPr lang="cs-CZ" sz="1050" dirty="0" err="1"/>
              <a:t>Costa</a:t>
            </a:r>
            <a:r>
              <a:rPr lang="cs-CZ" sz="1050" dirty="0"/>
              <a:t> </a:t>
            </a:r>
            <a:r>
              <a:rPr lang="cs-CZ" sz="1050" dirty="0" err="1"/>
              <a:t>Rica</a:t>
            </a:r>
            <a:r>
              <a:rPr lang="cs-CZ" sz="1050" dirty="0"/>
              <a:t>. </a:t>
            </a:r>
            <a:r>
              <a:rPr lang="cs-CZ" sz="1050" i="1" dirty="0" err="1"/>
              <a:t>Journal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Parasitology</a:t>
            </a:r>
            <a:r>
              <a:rPr lang="cs-CZ" sz="1050" dirty="0"/>
              <a:t> </a:t>
            </a:r>
            <a:r>
              <a:rPr lang="cs-CZ" sz="1050" dirty="0" smtClean="0"/>
              <a:t>(</a:t>
            </a:r>
            <a:r>
              <a:rPr lang="cs-CZ" sz="1050" dirty="0"/>
              <a:t>in </a:t>
            </a:r>
            <a:r>
              <a:rPr lang="cs-CZ" sz="1050" dirty="0" err="1"/>
              <a:t>press</a:t>
            </a:r>
            <a:r>
              <a:rPr lang="cs-CZ" sz="1050" dirty="0"/>
              <a:t>). [IF=1,395</a:t>
            </a:r>
            <a:r>
              <a:rPr lang="cs-CZ" sz="1050" dirty="0" smtClean="0"/>
              <a:t>]</a:t>
            </a:r>
            <a:endParaRPr lang="cs-CZ" sz="1050" dirty="0"/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/>
              <a:t>Šimková A., Řehulková E., </a:t>
            </a:r>
            <a:r>
              <a:rPr lang="cs-CZ" sz="1050" dirty="0" err="1"/>
              <a:t>Rasoloariniaina</a:t>
            </a:r>
            <a:r>
              <a:rPr lang="cs-CZ" sz="1050" dirty="0"/>
              <a:t> J.R., </a:t>
            </a:r>
            <a:r>
              <a:rPr lang="cs-CZ" sz="1050" dirty="0" err="1"/>
              <a:t>Jorissen</a:t>
            </a:r>
            <a:r>
              <a:rPr lang="cs-CZ" sz="1050" dirty="0"/>
              <a:t> M.W.P., </a:t>
            </a:r>
            <a:r>
              <a:rPr lang="cs-CZ" sz="1050" b="1" dirty="0" err="1"/>
              <a:t>Scholz</a:t>
            </a:r>
            <a:r>
              <a:rPr lang="cs-CZ" sz="1050" b="1" dirty="0"/>
              <a:t> T.</a:t>
            </a:r>
            <a:r>
              <a:rPr lang="cs-CZ" sz="1050" dirty="0"/>
              <a:t>, Faltýnková A., </a:t>
            </a:r>
            <a:r>
              <a:rPr lang="cs-CZ" sz="1050" dirty="0" err="1"/>
              <a:t>Mašová</a:t>
            </a:r>
            <a:r>
              <a:rPr lang="cs-CZ" sz="1050" dirty="0"/>
              <a:t> Š., </a:t>
            </a:r>
            <a:r>
              <a:rPr lang="cs-CZ" sz="1050" dirty="0" err="1"/>
              <a:t>Vanhove</a:t>
            </a:r>
            <a:r>
              <a:rPr lang="cs-CZ" sz="1050" dirty="0"/>
              <a:t> M.P.M.: </a:t>
            </a:r>
            <a:r>
              <a:rPr lang="cs-CZ" sz="1050" dirty="0" err="1"/>
              <a:t>Transmission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parasites</a:t>
            </a:r>
            <a:r>
              <a:rPr lang="cs-CZ" sz="1050" dirty="0"/>
              <a:t> </a:t>
            </a:r>
            <a:r>
              <a:rPr lang="cs-CZ" sz="1050" dirty="0" err="1"/>
              <a:t>from</a:t>
            </a:r>
            <a:r>
              <a:rPr lang="cs-CZ" sz="1050" dirty="0"/>
              <a:t> </a:t>
            </a:r>
            <a:r>
              <a:rPr lang="cs-CZ" sz="1050" dirty="0" err="1"/>
              <a:t>introduced</a:t>
            </a:r>
            <a:r>
              <a:rPr lang="cs-CZ" sz="1050" dirty="0"/>
              <a:t> </a:t>
            </a:r>
            <a:r>
              <a:rPr lang="cs-CZ" sz="1050" dirty="0" err="1"/>
              <a:t>tilap</a:t>
            </a:r>
            <a:r>
              <a:rPr lang="cs-CZ" sz="1050" dirty="0"/>
              <a:t> 1 </a:t>
            </a:r>
            <a:r>
              <a:rPr lang="cs-CZ" sz="1050" dirty="0" err="1"/>
              <a:t>ias</a:t>
            </a:r>
            <a:r>
              <a:rPr lang="cs-CZ" sz="1050" dirty="0"/>
              <a:t>: a </a:t>
            </a:r>
            <a:r>
              <a:rPr lang="cs-CZ" sz="1050" dirty="0" err="1"/>
              <a:t>new</a:t>
            </a:r>
            <a:r>
              <a:rPr lang="cs-CZ" sz="1050" dirty="0"/>
              <a:t> </a:t>
            </a:r>
            <a:r>
              <a:rPr lang="cs-CZ" sz="1050" dirty="0" err="1"/>
              <a:t>threat</a:t>
            </a:r>
            <a:r>
              <a:rPr lang="cs-CZ" sz="1050" dirty="0"/>
              <a:t> to </a:t>
            </a:r>
            <a:r>
              <a:rPr lang="cs-CZ" sz="1050" dirty="0" err="1"/>
              <a:t>endemic</a:t>
            </a:r>
            <a:r>
              <a:rPr lang="cs-CZ" sz="1050" dirty="0"/>
              <a:t> </a:t>
            </a:r>
            <a:r>
              <a:rPr lang="cs-CZ" sz="1050" dirty="0" err="1"/>
              <a:t>Malagasy</a:t>
            </a:r>
            <a:r>
              <a:rPr lang="cs-CZ" sz="1050" dirty="0"/>
              <a:t> </a:t>
            </a:r>
            <a:r>
              <a:rPr lang="cs-CZ" sz="1050" dirty="0" err="1"/>
              <a:t>ichthyofauna</a:t>
            </a:r>
            <a:r>
              <a:rPr lang="cs-CZ" sz="1050" dirty="0"/>
              <a:t>. </a:t>
            </a:r>
            <a:r>
              <a:rPr lang="cs-CZ" sz="1050" i="1" dirty="0" err="1"/>
              <a:t>Biological</a:t>
            </a:r>
            <a:r>
              <a:rPr lang="cs-CZ" sz="1050" i="1" dirty="0"/>
              <a:t> </a:t>
            </a:r>
            <a:r>
              <a:rPr lang="cs-CZ" sz="1050" i="1" dirty="0" err="1"/>
              <a:t>Invasions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[IF=3,054</a:t>
            </a:r>
            <a:r>
              <a:rPr lang="cs-CZ" sz="1050" dirty="0" smtClean="0"/>
              <a:t>]</a:t>
            </a:r>
            <a:endParaRPr lang="cs-CZ" sz="1050" dirty="0"/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dirty="0" err="1"/>
              <a:t>Tonini</a:t>
            </a:r>
            <a:r>
              <a:rPr lang="cs-CZ" sz="1050" dirty="0"/>
              <a:t> </a:t>
            </a:r>
            <a:r>
              <a:rPr lang="cs-CZ" sz="1050" dirty="0" smtClean="0"/>
              <a:t>M.L</a:t>
            </a:r>
            <a:r>
              <a:rPr lang="cs-CZ" sz="1050" dirty="0"/>
              <a:t>., </a:t>
            </a:r>
            <a:r>
              <a:rPr lang="cs-CZ" sz="1050" b="1" dirty="0" err="1"/>
              <a:t>Peña-Diaz</a:t>
            </a:r>
            <a:r>
              <a:rPr lang="cs-CZ" sz="1050" b="1" dirty="0"/>
              <a:t> P.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b="1" dirty="0" err="1"/>
              <a:t>Haindrich</a:t>
            </a:r>
            <a:r>
              <a:rPr lang="cs-CZ" sz="1050" b="1" dirty="0"/>
              <a:t> A.C.</a:t>
            </a:r>
            <a:r>
              <a:rPr lang="cs-CZ" sz="1050" dirty="0"/>
              <a:t>,</a:t>
            </a:r>
            <a:r>
              <a:rPr lang="cs-CZ" sz="1050" b="1" dirty="0"/>
              <a:t> Basu S.</a:t>
            </a:r>
            <a:r>
              <a:rPr lang="cs-CZ" sz="1050" dirty="0"/>
              <a:t>,</a:t>
            </a:r>
            <a:r>
              <a:rPr lang="cs-CZ" sz="1050" b="1" dirty="0"/>
              <a:t> </a:t>
            </a:r>
            <a:r>
              <a:rPr lang="cs-CZ" sz="1050" b="1" dirty="0" err="1"/>
              <a:t>Kriegová</a:t>
            </a:r>
            <a:r>
              <a:rPr lang="cs-CZ" sz="1050" b="1" dirty="0"/>
              <a:t> E.</a:t>
            </a:r>
            <a:r>
              <a:rPr lang="cs-CZ" sz="1050" dirty="0"/>
              <a:t>, </a:t>
            </a:r>
            <a:r>
              <a:rPr lang="cs-CZ" sz="1050" dirty="0" err="1"/>
              <a:t>Pierik</a:t>
            </a:r>
            <a:r>
              <a:rPr lang="cs-CZ" sz="1050" dirty="0"/>
              <a:t> A.J., Lill R., </a:t>
            </a:r>
            <a:r>
              <a:rPr lang="cs-CZ" sz="1050" dirty="0" err="1"/>
              <a:t>MacNeill</a:t>
            </a:r>
            <a:r>
              <a:rPr lang="cs-CZ" sz="1050" dirty="0"/>
              <a:t> S.A., Smith T.K., </a:t>
            </a:r>
            <a:r>
              <a:rPr lang="cs-CZ" sz="1050" b="1" dirty="0" smtClean="0"/>
              <a:t>Lukeš J.</a:t>
            </a:r>
            <a:r>
              <a:rPr lang="cs-CZ" sz="1050" dirty="0" smtClean="0"/>
              <a:t> 2018</a:t>
            </a:r>
            <a:r>
              <a:rPr lang="cs-CZ" sz="1050" dirty="0"/>
              <a:t>: </a:t>
            </a:r>
            <a:r>
              <a:rPr lang="cs-CZ" sz="1050" dirty="0" err="1"/>
              <a:t>Branched</a:t>
            </a:r>
            <a:r>
              <a:rPr lang="cs-CZ" sz="1050" dirty="0"/>
              <a:t> </a:t>
            </a:r>
            <a:r>
              <a:rPr lang="cs-CZ" sz="1050" dirty="0" err="1"/>
              <a:t>late-steps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the</a:t>
            </a:r>
            <a:r>
              <a:rPr lang="cs-CZ" sz="1050" dirty="0"/>
              <a:t> </a:t>
            </a:r>
            <a:r>
              <a:rPr lang="cs-CZ" sz="1050" dirty="0" err="1"/>
              <a:t>cytosolic</a:t>
            </a:r>
            <a:r>
              <a:rPr lang="cs-CZ" sz="1050" dirty="0"/>
              <a:t> iron-</a:t>
            </a:r>
            <a:r>
              <a:rPr lang="cs-CZ" sz="1050" dirty="0" err="1"/>
              <a:t>sulphur</a:t>
            </a:r>
            <a:r>
              <a:rPr lang="cs-CZ" sz="1050" dirty="0"/>
              <a:t> cluster </a:t>
            </a:r>
            <a:r>
              <a:rPr lang="cs-CZ" sz="1050" dirty="0" err="1"/>
              <a:t>assembly</a:t>
            </a:r>
            <a:r>
              <a:rPr lang="cs-CZ" sz="1050" dirty="0"/>
              <a:t> </a:t>
            </a:r>
            <a:r>
              <a:rPr lang="cs-CZ" sz="1050" dirty="0" err="1"/>
              <a:t>machinery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Trypanosoma </a:t>
            </a:r>
            <a:r>
              <a:rPr lang="cs-CZ" sz="1050" dirty="0" err="1"/>
              <a:t>brucei</a:t>
            </a:r>
            <a:r>
              <a:rPr lang="cs-CZ" sz="1050" dirty="0"/>
              <a:t>. </a:t>
            </a:r>
            <a:r>
              <a:rPr lang="cs-CZ" sz="1050" i="1" dirty="0"/>
              <a:t>Plos </a:t>
            </a:r>
            <a:r>
              <a:rPr lang="cs-CZ" sz="1050" i="1" dirty="0" err="1"/>
              <a:t>Pathogens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[IF=6.158</a:t>
            </a:r>
            <a:r>
              <a:rPr lang="cs-CZ" sz="1050" dirty="0" smtClean="0"/>
              <a:t>]</a:t>
            </a:r>
            <a:endParaRPr lang="cs-CZ" sz="1050" dirty="0"/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050" b="1" dirty="0" smtClean="0"/>
              <a:t>Vávra </a:t>
            </a:r>
            <a:r>
              <a:rPr lang="cs-CZ" sz="1050" b="1" dirty="0"/>
              <a:t>J.</a:t>
            </a:r>
            <a:r>
              <a:rPr lang="cs-CZ" sz="1050" dirty="0"/>
              <a:t>,</a:t>
            </a:r>
            <a:r>
              <a:rPr lang="cs-CZ" sz="1050" b="1" dirty="0"/>
              <a:t> Fiala I.</a:t>
            </a:r>
            <a:r>
              <a:rPr lang="cs-CZ" sz="1050" dirty="0"/>
              <a:t>, Petrusek A., Krylová P., </a:t>
            </a:r>
            <a:r>
              <a:rPr lang="cs-CZ" sz="1050" dirty="0" err="1"/>
              <a:t>Hyliš</a:t>
            </a:r>
            <a:r>
              <a:rPr lang="cs-CZ" sz="1050" dirty="0"/>
              <a:t> M. 2018: Establishment </a:t>
            </a:r>
            <a:r>
              <a:rPr lang="cs-CZ" sz="1050" dirty="0" err="1"/>
              <a:t>of</a:t>
            </a:r>
            <a:r>
              <a:rPr lang="cs-CZ" sz="1050" dirty="0"/>
              <a:t> a </a:t>
            </a:r>
            <a:r>
              <a:rPr lang="cs-CZ" sz="1050" dirty="0" err="1"/>
              <a:t>new</a:t>
            </a:r>
            <a:r>
              <a:rPr lang="cs-CZ" sz="1050" dirty="0"/>
              <a:t> </a:t>
            </a:r>
            <a:r>
              <a:rPr lang="cs-CZ" sz="1050" dirty="0" err="1"/>
              <a:t>microsporidian</a:t>
            </a:r>
            <a:r>
              <a:rPr lang="cs-CZ" sz="1050" dirty="0"/>
              <a:t> genus </a:t>
            </a:r>
            <a:r>
              <a:rPr lang="cs-CZ" sz="1050" dirty="0" err="1"/>
              <a:t>Pseudoberwaldia</a:t>
            </a:r>
            <a:r>
              <a:rPr lang="cs-CZ" sz="1050" dirty="0"/>
              <a:t> (</a:t>
            </a:r>
            <a:r>
              <a:rPr lang="cs-CZ" sz="1050" dirty="0" err="1"/>
              <a:t>Microsporidia</a:t>
            </a:r>
            <a:r>
              <a:rPr lang="cs-CZ" sz="1050" dirty="0"/>
              <a:t>, </a:t>
            </a:r>
            <a:r>
              <a:rPr lang="cs-CZ" sz="1050" dirty="0" err="1"/>
              <a:t>Opisthosporidia</a:t>
            </a:r>
            <a:r>
              <a:rPr lang="cs-CZ" sz="1050" dirty="0"/>
              <a:t>) </a:t>
            </a:r>
            <a:r>
              <a:rPr lang="cs-CZ" sz="1050" dirty="0" err="1"/>
              <a:t>for</a:t>
            </a:r>
            <a:r>
              <a:rPr lang="cs-CZ" sz="1050" dirty="0"/>
              <a:t> </a:t>
            </a:r>
            <a:r>
              <a:rPr lang="cs-CZ" sz="1050" dirty="0" err="1"/>
              <a:t>common</a:t>
            </a:r>
            <a:r>
              <a:rPr lang="cs-CZ" sz="1050" dirty="0"/>
              <a:t> </a:t>
            </a:r>
            <a:r>
              <a:rPr lang="cs-CZ" sz="1050" dirty="0" err="1"/>
              <a:t>parasites</a:t>
            </a:r>
            <a:r>
              <a:rPr lang="cs-CZ" sz="1050" dirty="0"/>
              <a:t> </a:t>
            </a:r>
            <a:r>
              <a:rPr lang="cs-CZ" sz="1050" dirty="0" err="1"/>
              <a:t>of</a:t>
            </a:r>
            <a:r>
              <a:rPr lang="cs-CZ" sz="1050" dirty="0"/>
              <a:t> </a:t>
            </a:r>
            <a:r>
              <a:rPr lang="cs-CZ" sz="1050" dirty="0" err="1"/>
              <a:t>the</a:t>
            </a:r>
            <a:r>
              <a:rPr lang="cs-CZ" sz="1050" dirty="0"/>
              <a:t> </a:t>
            </a:r>
            <a:r>
              <a:rPr lang="cs-CZ" sz="1050" dirty="0" err="1"/>
              <a:t>Daphnia</a:t>
            </a:r>
            <a:r>
              <a:rPr lang="cs-CZ" sz="1050" dirty="0"/>
              <a:t> </a:t>
            </a:r>
            <a:r>
              <a:rPr lang="cs-CZ" sz="1050" dirty="0" err="1"/>
              <a:t>longispina</a:t>
            </a:r>
            <a:r>
              <a:rPr lang="cs-CZ" sz="1050" dirty="0"/>
              <a:t> </a:t>
            </a:r>
            <a:r>
              <a:rPr lang="cs-CZ" sz="1050" dirty="0" err="1"/>
              <a:t>complex</a:t>
            </a:r>
            <a:r>
              <a:rPr lang="cs-CZ" sz="1050" dirty="0"/>
              <a:t> in </a:t>
            </a:r>
            <a:r>
              <a:rPr lang="cs-CZ" sz="1050" dirty="0" err="1"/>
              <a:t>Europe</a:t>
            </a:r>
            <a:r>
              <a:rPr lang="cs-CZ" sz="1050" dirty="0"/>
              <a:t>. </a:t>
            </a:r>
            <a:r>
              <a:rPr lang="cs-CZ" sz="1050" i="1" dirty="0" err="1"/>
              <a:t>Journal</a:t>
            </a:r>
            <a:r>
              <a:rPr lang="cs-CZ" sz="1050" i="1" dirty="0"/>
              <a:t> </a:t>
            </a:r>
            <a:r>
              <a:rPr lang="cs-CZ" sz="1050" i="1" dirty="0" err="1"/>
              <a:t>of</a:t>
            </a:r>
            <a:r>
              <a:rPr lang="cs-CZ" sz="1050" i="1" dirty="0"/>
              <a:t> </a:t>
            </a:r>
            <a:r>
              <a:rPr lang="cs-CZ" sz="1050" i="1" dirty="0" err="1"/>
              <a:t>Invertebrate</a:t>
            </a:r>
            <a:r>
              <a:rPr lang="cs-CZ" sz="1050" i="1" dirty="0"/>
              <a:t> </a:t>
            </a:r>
            <a:r>
              <a:rPr lang="cs-CZ" sz="1050" i="1" dirty="0" err="1"/>
              <a:t>Pathology</a:t>
            </a:r>
            <a:r>
              <a:rPr lang="cs-CZ" sz="1050" dirty="0"/>
              <a:t> (in </a:t>
            </a:r>
            <a:r>
              <a:rPr lang="cs-CZ" sz="1050" dirty="0" err="1"/>
              <a:t>press</a:t>
            </a:r>
            <a:r>
              <a:rPr lang="cs-CZ" sz="1050" dirty="0"/>
              <a:t>). [IF=2.511]</a:t>
            </a:r>
          </a:p>
        </p:txBody>
      </p:sp>
    </p:spTree>
    <p:extLst>
      <p:ext uri="{BB962C8B-B14F-4D97-AF65-F5344CB8AC3E}">
        <p14:creationId xmlns:p14="http://schemas.microsoft.com/office/powerpoint/2010/main" val="130783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SOME ADDITIONAL GOOD STUFF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551" y="1537193"/>
            <a:ext cx="1866804" cy="1441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091" y="1537193"/>
            <a:ext cx="2166045" cy="1441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798" y="1540048"/>
            <a:ext cx="2159630" cy="14361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1" name="Obdélník 10"/>
          <p:cNvSpPr/>
          <p:nvPr/>
        </p:nvSpPr>
        <p:spPr>
          <a:xfrm>
            <a:off x="138572" y="5231958"/>
            <a:ext cx="11876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Julius Lukeš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– byl zvolen Americkou asociací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pro rozvoj vědy mezi své </a:t>
            </a:r>
            <a:r>
              <a:rPr lang="cs-CZ" sz="14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Fellows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Všechny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letošní laureáty oznámila AAAS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časopisu 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čísle z 29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 listopadu 2018. 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189" y="1540048"/>
            <a:ext cx="2281873" cy="14361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3" name="Obdélník 12"/>
          <p:cNvSpPr/>
          <p:nvPr/>
        </p:nvSpPr>
        <p:spPr>
          <a:xfrm>
            <a:off x="138572" y="3270121"/>
            <a:ext cx="1191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Petr 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Kopáček –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získal cenu předsedkyně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Grantové agentury České republiky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2018 za výzkum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fyziologie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trávicího aparátu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klíšťat, výsledky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projektu by měly v budoucnu napomoci vyrobit přesně cílené prostředky a vakcíny určené na boj proti těmto parazitům a proti klíšťaty přenášeným onemocněním.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26. září 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2018,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v refektáři Profesního domu Matematicko-fyzikální fakulty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UK.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endParaRPr lang="cs-CZ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72" y="1537193"/>
            <a:ext cx="961243" cy="1441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5" name="TextovéPole 14"/>
          <p:cNvSpPr txBox="1"/>
          <p:nvPr/>
        </p:nvSpPr>
        <p:spPr>
          <a:xfrm>
            <a:off x="138572" y="3912488"/>
            <a:ext cx="119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Miroslav Oborník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– ocenění od předsedkyně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AV ČR prof. Eva </a:t>
            </a:r>
            <a:r>
              <a:rPr lang="cs-CZ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Zažímalové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pro významné vědce -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Cena 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Akademie věd ČR za mimořádné výsledky výzkumu, experimentálního vývoje a 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inovací.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 října 2018 v Lannově vile v 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Praze.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872" y="1540676"/>
            <a:ext cx="2155581" cy="14348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8" name="Obdélník 17"/>
          <p:cNvSpPr/>
          <p:nvPr/>
        </p:nvSpPr>
        <p:spPr>
          <a:xfrm>
            <a:off x="138572" y="4377350"/>
            <a:ext cx="1191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Kateřina Jirků-</a:t>
            </a: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Pomajbíková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–  převzala 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prémii Otto Wichterleho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udělovanou Akademií věd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ČR.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6. června 2018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 Lannově vile v Praze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38572" y="4662071"/>
            <a:ext cx="1191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Martin </a:t>
            </a: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Palus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–  si převzal 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prémii Otto Wichterleho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udělovanou Akademií věd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ČR.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6. června 2018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 Lannově vile v Praze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8572" y="4947237"/>
            <a:ext cx="1191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Libor </a:t>
            </a: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Grubhoffer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– obdržel </a:t>
            </a:r>
            <a:r>
              <a:rPr lang="cs-CZ" sz="1400" i="1" dirty="0">
                <a:latin typeface="Arial" panose="020B0604020202020204" pitchFamily="34" charset="0"/>
                <a:cs typeface="Arial" panose="020B0604020202020204" pitchFamily="34" charset="0"/>
              </a:rPr>
              <a:t>čestný doktorát na Univerzitě Johanna Keplera v </a:t>
            </a:r>
            <a:r>
              <a:rPr lang="cs-CZ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Linci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listopadu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na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Univerzitě Johanna Keplera v Linci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52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SROVNÁNÍ ÚSTAVŮ V RÁMCI BC</a:t>
            </a:r>
            <a:endParaRPr lang="cs-CZ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969040"/>
              </p:ext>
            </p:extLst>
          </p:nvPr>
        </p:nvGraphicFramePr>
        <p:xfrm>
          <a:off x="2810312" y="1384855"/>
          <a:ext cx="6552000" cy="2499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7840375"/>
              </p:ext>
            </p:extLst>
          </p:nvPr>
        </p:nvGraphicFramePr>
        <p:xfrm>
          <a:off x="2810312" y="4010347"/>
          <a:ext cx="6552000" cy="273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9650186" y="2286000"/>
            <a:ext cx="24833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Naštěstí zase </a:t>
            </a:r>
          </a:p>
          <a:p>
            <a:r>
              <a:rPr lang="cs-CZ" dirty="0"/>
              <a:t>u</a:t>
            </a:r>
            <a:r>
              <a:rPr lang="cs-CZ" dirty="0" smtClean="0"/>
              <a:t>děláme v 2018 „FRNK“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34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9407" y="63653"/>
            <a:ext cx="10515600" cy="1325563"/>
          </a:xfrm>
        </p:spPr>
        <p:txBody>
          <a:bodyPr/>
          <a:lstStyle/>
          <a:p>
            <a:r>
              <a:rPr lang="cs-CZ" dirty="0" smtClean="0"/>
              <a:t>NÁVRH ROZPOČTU SOCIÁLNÍHO FONDU PAÚ NA ROK 2019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5873745"/>
              </p:ext>
            </p:extLst>
          </p:nvPr>
        </p:nvGraphicFramePr>
        <p:xfrm>
          <a:off x="1459774" y="1364109"/>
          <a:ext cx="9011195" cy="47260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{68D230F3-CF80-4859-8CE7-A43EE81993B5}</a:tableStyleId>
              </a:tblPr>
              <a:tblGrid>
                <a:gridCol w="2252799"/>
                <a:gridCol w="363039"/>
                <a:gridCol w="1889760"/>
                <a:gridCol w="4505597"/>
              </a:tblGrid>
              <a:tr h="333592">
                <a:tc gridSpan="3"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Počáteční stav roku 2019: 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103 000</a:t>
                      </a:r>
                      <a:endParaRPr lang="cs-CZ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9999"/>
                    </a:solidFill>
                  </a:tcPr>
                </a:tc>
              </a:tr>
              <a:tr h="333592">
                <a:tc gridSpan="2"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Příjmy: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 příděl z mezd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1 100 000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1448">
                <a:tc gridSpan="2"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rowSpan="5" gridSpan="2"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Výdaje: 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rowSpan="5" h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stravování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290 000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kultura</a:t>
                      </a:r>
                      <a:r>
                        <a:rPr lang="cs-CZ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tělovýchova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590 000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rekreace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peněžní dary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nepeněžní dary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61448">
                <a:tc gridSpan="2"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3"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Odhadovaný zůstatek</a:t>
                      </a:r>
                      <a:r>
                        <a:rPr lang="cs-CZ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 31. 12.: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48 000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3"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Zůstatek nesplacených</a:t>
                      </a:r>
                      <a:r>
                        <a:rPr lang="cs-CZ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půjček: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38 500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3592">
                <a:tc gridSpan="3"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Plán půjček v roce 2019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cs-CZ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93913" y="6211669"/>
            <a:ext cx="11543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Změny ohledně sociálního fondu musely být provedeny na základě auditu, ale jsou de facto kosmetické a Pavla s Monikou</a:t>
            </a:r>
          </a:p>
          <a:p>
            <a:r>
              <a:rPr lang="cs-CZ" dirty="0" smtClean="0"/>
              <a:t>Vám zodpoví příslušné dotazy na sekretariátu ohledně způsobů čerpání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319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SOME </a:t>
            </a:r>
            <a:r>
              <a:rPr lang="en-US" dirty="0" smtClean="0"/>
              <a:t>SAD OR </a:t>
            </a:r>
            <a:r>
              <a:rPr lang="cs-CZ" dirty="0" smtClean="0"/>
              <a:t>NOT SO GOOD STUFF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Zemřel profesor Vávra (</a:t>
            </a:r>
            <a:r>
              <a:rPr lang="en-US" altLang="cs-CZ" sz="1800" dirty="0" smtClean="0"/>
              <a:t>1933-2017)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Blížící se r</a:t>
            </a:r>
            <a:r>
              <a:rPr lang="en-US" altLang="cs-CZ" sz="1800" dirty="0" err="1" smtClean="0"/>
              <a:t>ekonstrukce</a:t>
            </a:r>
            <a:r>
              <a:rPr lang="cs-CZ" altLang="cs-CZ" sz="1800" dirty="0" smtClean="0"/>
              <a:t> – vše je stále zcela otevřené a </a:t>
            </a:r>
            <a:r>
              <a:rPr lang="cs-CZ" altLang="cs-CZ" sz="1800" dirty="0"/>
              <a:t>já mohu jen slíbit</a:t>
            </a:r>
            <a:r>
              <a:rPr lang="cs-CZ" altLang="cs-CZ" sz="1800" dirty="0" smtClean="0"/>
              <a:t>, že se vedení </a:t>
            </a:r>
            <a:r>
              <a:rPr lang="cs-CZ" altLang="cs-CZ" sz="1800" dirty="0" err="1" smtClean="0"/>
              <a:t>PaÚ+KOŘ+VR</a:t>
            </a:r>
            <a:r>
              <a:rPr lang="cs-CZ" altLang="cs-CZ" sz="1800" dirty="0" smtClean="0"/>
              <a:t> vynasnaží, abychom udělali takové kolektivní rozhodnutí, které bude nejlepší především pro </a:t>
            </a:r>
            <a:r>
              <a:rPr lang="cs-CZ" altLang="cs-CZ" sz="1800" dirty="0" err="1" smtClean="0"/>
              <a:t>PaÚ</a:t>
            </a:r>
            <a:r>
              <a:rPr lang="cs-CZ" altLang="cs-CZ" sz="1800" dirty="0" smtClean="0"/>
              <a:t>, tj. nás zde přítomné a ne takové, které preferují architekti, THS, stavaři nebo kdokoli jiný…</a:t>
            </a:r>
            <a:endParaRPr lang="en-US" altLang="cs-CZ" sz="1800" dirty="0" smtClean="0"/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Už nás postihlo po letech m</a:t>
            </a:r>
            <a:r>
              <a:rPr lang="en-US" altLang="cs-CZ" sz="1800" dirty="0" smtClean="0"/>
              <a:t>al</a:t>
            </a:r>
            <a:r>
              <a:rPr lang="cs-CZ" altLang="cs-CZ" sz="1800" dirty="0" smtClean="0"/>
              <a:t>é šetření </a:t>
            </a:r>
            <a:r>
              <a:rPr lang="cs-CZ" altLang="cs-CZ" sz="1800" dirty="0"/>
              <a:t>a vedení </a:t>
            </a:r>
            <a:r>
              <a:rPr lang="cs-CZ" altLang="cs-CZ" sz="1800" dirty="0" err="1"/>
              <a:t>PaÚ+KOŘ+VR</a:t>
            </a:r>
            <a:r>
              <a:rPr lang="cs-CZ" altLang="cs-CZ" sz="1800" dirty="0"/>
              <a:t> </a:t>
            </a:r>
            <a:r>
              <a:rPr lang="cs-CZ" altLang="cs-CZ" sz="1800" dirty="0" smtClean="0"/>
              <a:t>minimálně přemýšlí, jak se připravit na větší – které ale nemusí nastat…</a:t>
            </a:r>
            <a:endParaRPr lang="en-US" altLang="cs-CZ" sz="1800" dirty="0" smtClean="0"/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Přijde </a:t>
            </a:r>
            <a:r>
              <a:rPr lang="cs-CZ" altLang="cs-CZ" sz="1800" dirty="0"/>
              <a:t>mi, že </a:t>
            </a:r>
            <a:r>
              <a:rPr lang="cs-CZ" altLang="cs-CZ" sz="1800" dirty="0" smtClean="0"/>
              <a:t>by </a:t>
            </a:r>
            <a:r>
              <a:rPr lang="cs-CZ" altLang="cs-CZ" sz="1800" dirty="0"/>
              <a:t>večer </a:t>
            </a:r>
            <a:r>
              <a:rPr lang="cs-CZ" altLang="cs-CZ" sz="1800" dirty="0" smtClean="0"/>
              <a:t>mohlo svítit víc oken </a:t>
            </a:r>
            <a:r>
              <a:rPr lang="cs-CZ" altLang="cs-CZ" sz="1800" dirty="0"/>
              <a:t>a že v některých </a:t>
            </a:r>
            <a:r>
              <a:rPr lang="cs-CZ" altLang="cs-CZ" sz="1800" dirty="0" smtClean="0"/>
              <a:t>laboratořích svítí příliš málokdy! </a:t>
            </a:r>
            <a:r>
              <a:rPr lang="cs-CZ" altLang="cs-CZ" sz="1800" dirty="0"/>
              <a:t>Ty laborky, co mají PhD studenty, co nesvítí, na to prostě dojedou…opakuji se, ale – </a:t>
            </a:r>
            <a:r>
              <a:rPr lang="cs-CZ" altLang="cs-CZ" sz="1800" dirty="0" smtClean="0"/>
              <a:t>nepodceňujte to! </a:t>
            </a:r>
            <a:r>
              <a:rPr lang="cs-CZ" altLang="cs-CZ" sz="1800" dirty="0"/>
              <a:t>Nabírejme lidi, které věda baví a zůstat občas přes čas je pro ně samozřejmost… (</a:t>
            </a:r>
            <a:r>
              <a:rPr lang="cs-CZ" altLang="cs-CZ" sz="1800" i="1" dirty="0"/>
              <a:t>stejné konstatování zde bylo přesně před </a:t>
            </a:r>
            <a:r>
              <a:rPr lang="cs-CZ" altLang="cs-CZ" sz="1800" i="1" dirty="0" smtClean="0"/>
              <a:t>rokem…)</a:t>
            </a:r>
            <a:endParaRPr lang="en-US" altLang="cs-CZ" sz="1800" i="1" dirty="0"/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Mé stanovisko ohledně tzv</a:t>
            </a:r>
            <a:r>
              <a:rPr lang="cs-CZ" altLang="cs-CZ" sz="1800" dirty="0"/>
              <a:t>. „</a:t>
            </a:r>
            <a:r>
              <a:rPr lang="cs-CZ" altLang="cs-CZ" sz="1800" dirty="0" err="1"/>
              <a:t>home</a:t>
            </a:r>
            <a:r>
              <a:rPr lang="cs-CZ" altLang="cs-CZ" sz="1800" dirty="0"/>
              <a:t> </a:t>
            </a:r>
            <a:r>
              <a:rPr lang="cs-CZ" altLang="cs-CZ" sz="1800" dirty="0" err="1"/>
              <a:t>office</a:t>
            </a:r>
            <a:r>
              <a:rPr lang="cs-CZ" altLang="cs-CZ" sz="1800" dirty="0"/>
              <a:t>“ </a:t>
            </a:r>
            <a:r>
              <a:rPr lang="cs-CZ" altLang="cs-CZ" sz="1800" dirty="0" smtClean="0"/>
              <a:t>se nemění – prosím </a:t>
            </a:r>
            <a:r>
              <a:rPr lang="cs-CZ" altLang="cs-CZ" sz="1800" dirty="0" err="1"/>
              <a:t>PIs</a:t>
            </a:r>
            <a:r>
              <a:rPr lang="cs-CZ" altLang="cs-CZ" sz="1800" dirty="0"/>
              <a:t>, aby ji povolovali jen, </a:t>
            </a:r>
            <a:r>
              <a:rPr lang="cs-CZ" altLang="cs-CZ" sz="1800" dirty="0" smtClean="0"/>
              <a:t>když </a:t>
            </a:r>
            <a:r>
              <a:rPr lang="cs-CZ" altLang="cs-CZ" sz="1800" dirty="0"/>
              <a:t>to podle nich </a:t>
            </a:r>
            <a:r>
              <a:rPr lang="cs-CZ" altLang="cs-CZ" sz="1800" dirty="0" smtClean="0"/>
              <a:t>je nezbytné </a:t>
            </a:r>
            <a:r>
              <a:rPr lang="cs-CZ" altLang="cs-CZ" sz="1800" dirty="0"/>
              <a:t>a odůvodněné (jak to dělají oni osobně je plně v jejich kompetenci) 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/>
              <a:t>Platy </a:t>
            </a:r>
            <a:r>
              <a:rPr lang="cs-CZ" altLang="cs-CZ" sz="1800" dirty="0"/>
              <a:t>státních zaměstnanců letos rostly, ale na AVČR jako </a:t>
            </a:r>
            <a:r>
              <a:rPr lang="cs-CZ" altLang="cs-CZ" sz="1800" dirty="0" err="1"/>
              <a:t>v.v.i</a:t>
            </a:r>
            <a:r>
              <a:rPr lang="cs-CZ" altLang="cs-CZ" sz="1800" dirty="0"/>
              <a:t>. se to nevztahuje, </a:t>
            </a:r>
            <a:r>
              <a:rPr lang="cs-CZ" altLang="cs-CZ" sz="1800" dirty="0" err="1"/>
              <a:t>sorry</a:t>
            </a:r>
            <a:r>
              <a:rPr lang="cs-CZ" altLang="cs-CZ" sz="1800" dirty="0"/>
              <a:t>…Ovšem platy na </a:t>
            </a:r>
            <a:r>
              <a:rPr lang="cs-CZ" altLang="cs-CZ" sz="1800" dirty="0" err="1"/>
              <a:t>PaU</a:t>
            </a:r>
            <a:r>
              <a:rPr lang="cs-CZ" altLang="cs-CZ" sz="1800" dirty="0"/>
              <a:t> </a:t>
            </a:r>
            <a:r>
              <a:rPr lang="cs-CZ" altLang="cs-CZ" sz="1800" dirty="0" smtClean="0"/>
              <a:t>se sumárně </a:t>
            </a:r>
            <a:r>
              <a:rPr lang="cs-CZ" altLang="cs-CZ" sz="1800" dirty="0"/>
              <a:t>solidně zvýšily díky </a:t>
            </a:r>
            <a:r>
              <a:rPr lang="cs-CZ" altLang="cs-CZ" sz="1800" dirty="0" smtClean="0"/>
              <a:t>grantům, alespoň limitovaným navýšením těch nejnižších platů </a:t>
            </a:r>
            <a:r>
              <a:rPr lang="cs-CZ" altLang="cs-CZ" sz="1800" dirty="0"/>
              <a:t>a nárůstu různých </a:t>
            </a:r>
            <a:r>
              <a:rPr lang="cs-CZ" altLang="cs-CZ" sz="1800" dirty="0" smtClean="0"/>
              <a:t>odměn; </a:t>
            </a:r>
            <a:r>
              <a:rPr lang="cs-CZ" altLang="cs-CZ" sz="1800" dirty="0" err="1" smtClean="0"/>
              <a:t>PaÚ</a:t>
            </a:r>
            <a:r>
              <a:rPr lang="cs-CZ" altLang="cs-CZ" sz="1800" dirty="0" smtClean="0"/>
              <a:t> má sumárně nejvyšší platy v rámci BC</a:t>
            </a:r>
            <a:endParaRPr lang="cs-CZ" altLang="cs-CZ" sz="1800" i="1" dirty="0"/>
          </a:p>
        </p:txBody>
      </p:sp>
    </p:spTree>
    <p:extLst>
      <p:ext uri="{BB962C8B-B14F-4D97-AF65-F5344CB8AC3E}">
        <p14:creationId xmlns:p14="http://schemas.microsoft.com/office/powerpoint/2010/main" val="130988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TAKŽE JAK NÁS POSUNOUT?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/>
              <a:t>Naše vědecká produkce byla v 2018 parádní, takže úkol pro 2019 je pokud možno se jí znovu přiblížit…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/>
              <a:t>Hledat vynikající a zapálené PhD studenty a kolegy – těžký úkol a hodně z nás o něm hodně </a:t>
            </a:r>
            <a:r>
              <a:rPr lang="cs-CZ" altLang="cs-CZ" sz="1800" dirty="0" err="1" smtClean="0"/>
              <a:t>špekuluje</a:t>
            </a:r>
            <a:r>
              <a:rPr lang="cs-CZ" altLang="cs-CZ" sz="1800" dirty="0" smtClean="0"/>
              <a:t>…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/>
              <a:t>Máme </a:t>
            </a:r>
            <a:r>
              <a:rPr lang="cs-CZ" altLang="cs-CZ" sz="1800" dirty="0"/>
              <a:t>nejlepší infrastrukturu co kdy, nejlepší </a:t>
            </a:r>
            <a:r>
              <a:rPr lang="cs-CZ" altLang="cs-CZ" sz="1800" dirty="0" err="1"/>
              <a:t>funding</a:t>
            </a:r>
            <a:r>
              <a:rPr lang="cs-CZ" altLang="cs-CZ" sz="1800" dirty="0"/>
              <a:t> co kdy, nejlepší podpůrný personál co kdy, nejlepší komunikaci se zahraničím co kdy</a:t>
            </a:r>
            <a:r>
              <a:rPr lang="cs-CZ" altLang="cs-CZ" sz="1800" dirty="0" smtClean="0"/>
              <a:t>…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/>
              <a:t>Naše </a:t>
            </a:r>
            <a:r>
              <a:rPr lang="cs-CZ" altLang="cs-CZ" sz="1800" dirty="0"/>
              <a:t>grantová úspěšnost se odvíjí od dosavadní kvalitní produkce, ale časem bychom </a:t>
            </a:r>
            <a:r>
              <a:rPr lang="cs-CZ" altLang="cs-CZ" sz="1800" dirty="0" smtClean="0"/>
              <a:t>dojeli…Platí – abychom jen stáli na místě, musíme běžet stále rychleji…</a:t>
            </a:r>
          </a:p>
          <a:p>
            <a:pPr marL="285750" indent="-285750">
              <a:buClr>
                <a:srgbClr val="009999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/>
              <a:t>Prosím</a:t>
            </a:r>
            <a:r>
              <a:rPr lang="cs-CZ" altLang="cs-CZ" sz="1800" dirty="0"/>
              <a:t> </a:t>
            </a:r>
            <a:r>
              <a:rPr lang="cs-CZ" altLang="cs-CZ" sz="1800" dirty="0" smtClean="0"/>
              <a:t>všechny </a:t>
            </a:r>
            <a:r>
              <a:rPr lang="cs-CZ" altLang="cs-CZ" sz="1800" dirty="0" err="1"/>
              <a:t>PIs</a:t>
            </a:r>
            <a:r>
              <a:rPr lang="cs-CZ" altLang="cs-CZ" sz="1800" dirty="0"/>
              <a:t>, </a:t>
            </a:r>
            <a:r>
              <a:rPr lang="cs-CZ" altLang="cs-CZ" sz="1800" dirty="0" smtClean="0"/>
              <a:t>aby </a:t>
            </a:r>
            <a:r>
              <a:rPr lang="cs-CZ" altLang="cs-CZ" sz="1800" dirty="0"/>
              <a:t>napsali každý v </a:t>
            </a:r>
            <a:r>
              <a:rPr lang="cs-CZ" altLang="cs-CZ" sz="1800" dirty="0" smtClean="0"/>
              <a:t>2019 </a:t>
            </a:r>
            <a:r>
              <a:rPr lang="cs-CZ" altLang="cs-CZ" sz="1800" dirty="0"/>
              <a:t>alespoň jeden kvalitní </a:t>
            </a:r>
            <a:r>
              <a:rPr lang="cs-CZ" altLang="cs-CZ" sz="1800" dirty="0" err="1"/>
              <a:t>review</a:t>
            </a:r>
            <a:r>
              <a:rPr lang="cs-CZ" altLang="cs-CZ" sz="1800" dirty="0"/>
              <a:t> článek, aby více </a:t>
            </a:r>
            <a:r>
              <a:rPr lang="cs-CZ" altLang="cs-CZ" sz="1800" dirty="0" smtClean="0"/>
              <a:t>diskutovali </a:t>
            </a:r>
            <a:r>
              <a:rPr lang="cs-CZ" altLang="cs-CZ" sz="1800" dirty="0"/>
              <a:t>a promýšleli svůj výzkum, pracovali o trochu víc než dosud, aby </a:t>
            </a:r>
            <a:r>
              <a:rPr lang="cs-CZ" altLang="cs-CZ" sz="1800" dirty="0" smtClean="0"/>
              <a:t>si </a:t>
            </a:r>
            <a:r>
              <a:rPr lang="cs-CZ" altLang="cs-CZ" sz="1800" dirty="0"/>
              <a:t>kladli </a:t>
            </a:r>
            <a:r>
              <a:rPr lang="cs-CZ" altLang="cs-CZ" sz="1800" dirty="0" smtClean="0"/>
              <a:t>ještě </a:t>
            </a:r>
            <a:r>
              <a:rPr lang="cs-CZ" altLang="cs-CZ" sz="1800" dirty="0"/>
              <a:t>trochu zajímavější otázky a hledali cesty jak na ně rychle a </a:t>
            </a:r>
            <a:r>
              <a:rPr lang="cs-CZ" altLang="cs-CZ" sz="1800" dirty="0" smtClean="0"/>
              <a:t>hlavně </a:t>
            </a:r>
            <a:r>
              <a:rPr lang="cs-CZ" altLang="cs-CZ" sz="1800" dirty="0"/>
              <a:t>chytře odpovídat…  </a:t>
            </a:r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600" dirty="0"/>
          </a:p>
          <a:p>
            <a:pPr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600" i="1" dirty="0">
              <a:solidFill>
                <a:srgbClr val="FF0000"/>
              </a:solidFill>
            </a:endParaRP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9289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WHAT EXPECT US IN 2019…?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cs-CZ" altLang="en-US" sz="1800" b="1" dirty="0" smtClean="0">
                <a:solidFill>
                  <a:srgbClr val="009999"/>
                </a:solidFill>
              </a:rPr>
              <a:t>ANOTHER </a:t>
            </a:r>
            <a:r>
              <a:rPr lang="cs-CZ" altLang="en-US" sz="1800" b="1" dirty="0">
                <a:solidFill>
                  <a:srgbClr val="009999"/>
                </a:solidFill>
              </a:rPr>
              <a:t>YEAR IN A DREAM JOB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800" b="1" dirty="0">
              <a:solidFill>
                <a:srgbClr val="FF0000"/>
              </a:solidFill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en-US" altLang="en-US" sz="1800" b="1" dirty="0" smtClean="0"/>
              <a:t>JOY </a:t>
            </a:r>
            <a:r>
              <a:rPr lang="en-US" altLang="en-US" sz="1800" b="1" dirty="0"/>
              <a:t>FROM DOING INTERESTING  SCIENCE …     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en-US" altLang="en-US" sz="1800" b="1" dirty="0" smtClean="0"/>
              <a:t>= </a:t>
            </a:r>
            <a:r>
              <a:rPr lang="en-US" altLang="en-US" sz="1800" b="1" dirty="0"/>
              <a:t>BIG DISCOVERIES ARE AWAITING US !!!</a:t>
            </a:r>
            <a:endParaRPr lang="cs-CZ" altLang="en-US" sz="1800" b="1" dirty="0"/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800" b="1" dirty="0">
              <a:solidFill>
                <a:srgbClr val="FF0000"/>
              </a:solidFill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cs-CZ" altLang="en-US" sz="1800" b="1" dirty="0">
                <a:solidFill>
                  <a:srgbClr val="009999"/>
                </a:solidFill>
              </a:rPr>
              <a:t>(jak se dozvíte z </a:t>
            </a:r>
            <a:r>
              <a:rPr lang="cs-CZ" altLang="en-US" sz="1800" b="1" dirty="0" err="1">
                <a:solidFill>
                  <a:srgbClr val="009999"/>
                </a:solidFill>
              </a:rPr>
              <a:t>flesh</a:t>
            </a:r>
            <a:r>
              <a:rPr lang="cs-CZ" altLang="en-US" sz="1800" b="1" dirty="0">
                <a:solidFill>
                  <a:srgbClr val="009999"/>
                </a:solidFill>
              </a:rPr>
              <a:t> talků v následujících chvílích…) </a:t>
            </a:r>
            <a:endParaRPr lang="cs-CZ" altLang="en-US" sz="1800" b="1" dirty="0" smtClean="0">
              <a:solidFill>
                <a:srgbClr val="009999"/>
              </a:solidFill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800" b="1" dirty="0">
              <a:solidFill>
                <a:srgbClr val="009999"/>
              </a:solidFill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en-US" altLang="cs-CZ" sz="1800" i="1" dirty="0"/>
              <a:t>Thanks to </a:t>
            </a:r>
            <a:r>
              <a:rPr lang="cs-CZ" altLang="cs-CZ" sz="1800" i="1" dirty="0"/>
              <a:t>Kateřina H</a:t>
            </a:r>
            <a:r>
              <a:rPr lang="cs-CZ" altLang="cs-CZ" sz="1800" i="1" dirty="0" smtClean="0"/>
              <a:t>., </a:t>
            </a:r>
            <a:r>
              <a:rPr lang="cs-CZ" altLang="cs-CZ" sz="1800" i="1" dirty="0"/>
              <a:t>Monika </a:t>
            </a:r>
            <a:r>
              <a:rPr lang="cs-CZ" altLang="cs-CZ" sz="1800" i="1" dirty="0" smtClean="0"/>
              <a:t>V. and Pavla V.</a:t>
            </a:r>
            <a:r>
              <a:rPr lang="en-US" altLang="cs-CZ" sz="1800" i="1" dirty="0" smtClean="0"/>
              <a:t> for </a:t>
            </a:r>
            <a:r>
              <a:rPr lang="en-US" altLang="cs-CZ" sz="1800" i="1" dirty="0"/>
              <a:t>help with this presentation</a:t>
            </a:r>
            <a:endParaRPr lang="cs-CZ" altLang="cs-CZ" sz="1800" i="1" dirty="0"/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cs-CZ" altLang="en-US" sz="1800" b="1" dirty="0">
              <a:solidFill>
                <a:srgbClr val="009999"/>
              </a:solidFill>
            </a:endParaRPr>
          </a:p>
          <a:p>
            <a:pPr algn="ctr"/>
            <a:endParaRPr lang="cs-CZ" sz="1800" b="1" dirty="0"/>
          </a:p>
        </p:txBody>
      </p:sp>
    </p:spTree>
    <p:extLst>
      <p:ext uri="{BB962C8B-B14F-4D97-AF65-F5344CB8AC3E}">
        <p14:creationId xmlns:p14="http://schemas.microsoft.com/office/powerpoint/2010/main" val="22254682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1131</TotalTime>
  <Words>3972</Words>
  <Application>Microsoft Office PowerPoint</Application>
  <PresentationFormat>Širokoúhlá obrazovka</PresentationFormat>
  <Paragraphs>698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Motiv Office</vt:lpstr>
      <vt:lpstr>Novoroční setkání 7. ledna 2019</vt:lpstr>
      <vt:lpstr>WE WERE PRETTY SUCCESFULL WITH FUNDING!!</vt:lpstr>
      <vt:lpstr>ROZPOČET ÚSTAVU 2018</vt:lpstr>
      <vt:lpstr>ROZPOČET ÚSTAVU</vt:lpstr>
      <vt:lpstr>SEKRETARIÁT</vt:lpstr>
      <vt:lpstr>VĚDECKÁ PRODUKCE - SROVNÁNÍ</vt:lpstr>
      <vt:lpstr>Prezentace aplikace PowerPoint</vt:lpstr>
      <vt:lpstr>Prezentace aplikace PowerPoint</vt:lpstr>
      <vt:lpstr>Prezentace aplikace PowerPoint</vt:lpstr>
      <vt:lpstr>PAPERS WITH IF &gt; 8</vt:lpstr>
      <vt:lpstr>POPULARIZACE</vt:lpstr>
      <vt:lpstr>COVERS 2018</vt:lpstr>
      <vt:lpstr>PAPERS THAT WILL COME OUT IN 2019</vt:lpstr>
      <vt:lpstr>PAPERS THAT WILL COME OUT IN 2019</vt:lpstr>
      <vt:lpstr>SOME ADDITIONAL GOOD STUFF</vt:lpstr>
      <vt:lpstr>SROVNÁNÍ ÚSTAVŮ V RÁMCI BC</vt:lpstr>
      <vt:lpstr>NÁVRH ROZPOČTU SOCIÁLNÍHO FONDU PAÚ NA ROK 2019</vt:lpstr>
      <vt:lpstr>SOME SAD OR NOT SO GOOD STUFF</vt:lpstr>
      <vt:lpstr>TAKŽE JAK NÁS POSUNOUT?</vt:lpstr>
      <vt:lpstr>WHAT EXPECT US IN 2019…?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Novoroční setkání PaU 7. ledna 2019</dc:title>
  <dc:creator>reviewer</dc:creator>
  <cp:lastModifiedBy> reviewer</cp:lastModifiedBy>
  <cp:revision>90</cp:revision>
  <dcterms:created xsi:type="dcterms:W3CDTF">2018-12-05T13:31:06Z</dcterms:created>
  <dcterms:modified xsi:type="dcterms:W3CDTF">2019-01-15T07:40:23Z</dcterms:modified>
</cp:coreProperties>
</file>